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2"/>
  </p:notesMasterIdLst>
  <p:sldIdLst>
    <p:sldId id="256" r:id="rId2"/>
    <p:sldId id="257" r:id="rId3"/>
    <p:sldId id="286" r:id="rId4"/>
    <p:sldId id="287" r:id="rId5"/>
    <p:sldId id="288" r:id="rId6"/>
    <p:sldId id="285" r:id="rId7"/>
    <p:sldId id="300" r:id="rId8"/>
    <p:sldId id="301" r:id="rId9"/>
    <p:sldId id="302" r:id="rId10"/>
    <p:sldId id="303" r:id="rId11"/>
    <p:sldId id="304" r:id="rId12"/>
    <p:sldId id="305" r:id="rId13"/>
    <p:sldId id="306" r:id="rId14"/>
    <p:sldId id="307" r:id="rId15"/>
    <p:sldId id="308" r:id="rId16"/>
    <p:sldId id="259" r:id="rId17"/>
    <p:sldId id="289" r:id="rId18"/>
    <p:sldId id="290" r:id="rId19"/>
    <p:sldId id="291" r:id="rId20"/>
    <p:sldId id="292" r:id="rId21"/>
    <p:sldId id="293" r:id="rId22"/>
    <p:sldId id="294" r:id="rId23"/>
    <p:sldId id="295" r:id="rId24"/>
    <p:sldId id="296" r:id="rId25"/>
    <p:sldId id="261" r:id="rId26"/>
    <p:sldId id="297" r:id="rId27"/>
    <p:sldId id="298" r:id="rId28"/>
    <p:sldId id="299" r:id="rId29"/>
    <p:sldId id="269" r:id="rId30"/>
    <p:sldId id="267" r:id="rId31"/>
  </p:sldIdLst>
  <p:sldSz cx="9144000" cy="5143500" type="screen16x9"/>
  <p:notesSz cx="6858000" cy="9144000"/>
  <p:embeddedFontLst>
    <p:embeddedFont>
      <p:font typeface="Barlow"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FBABD87-8EEA-416A-862F-B7865427E502}">
  <a:tblStyle styleId="{FFBABD87-8EEA-416A-862F-B7865427E50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72900" y="-75"/>
            <a:ext cx="1271100" cy="5143500"/>
          </a:xfrm>
          <a:prstGeom prst="rect">
            <a:avLst/>
          </a:prstGeom>
          <a:solidFill>
            <a:schemeClr val="lt1"/>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41225" y="1310875"/>
            <a:ext cx="6509100" cy="2521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710225" y="1310850"/>
            <a:ext cx="5476800" cy="2521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Arial" pitchFamily="34" charset="0"/>
                <a:cs typeface="Arial"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41225" y="1770000"/>
            <a:ext cx="6509100" cy="16035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atin typeface="Arial" pitchFamily="34" charset="0"/>
                <a:cs typeface="Arial"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17" name="Google Shape;17;p3"/>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latin typeface="Arial" pitchFamily="34" charset="0"/>
                <a:cs typeface="Arial" pitchFamily="34" charset="0"/>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77500" y="393525"/>
            <a:ext cx="7872900" cy="8067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atin typeface="Arial" pitchFamily="34" charset="0"/>
                <a:cs typeface="Arial" pitchFamily="34" charset="0"/>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30" name="Google Shape;30;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a:latin typeface="Arial" pitchFamily="34" charset="0"/>
                <a:cs typeface="Arial" pitchFamily="34" charset="0"/>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dirty="0"/>
          </a:p>
        </p:txBody>
      </p:sp>
      <p:sp>
        <p:nvSpPr>
          <p:cNvPr id="31" name="Google Shape;31;p5"/>
          <p:cNvSpPr txBox="1">
            <a:spLocks noGrp="1"/>
          </p:cNvSpPr>
          <p:nvPr>
            <p:ph type="sldNum" idx="12"/>
          </p:nvPr>
        </p:nvSpPr>
        <p:spPr>
          <a:xfrm>
            <a:off x="8750400" y="4356225"/>
            <a:ext cx="393600" cy="3936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2" name="Google Shape;32;p5"/>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7"/>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877500" y="393525"/>
            <a:ext cx="7872900" cy="8067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1182200" y="393475"/>
            <a:ext cx="6739500" cy="806700"/>
          </a:xfrm>
          <a:prstGeom prst="rect">
            <a:avLst/>
          </a:prstGeom>
          <a:noFill/>
        </p:spPr>
        <p:txBody>
          <a:bodyPr spcFirstLastPara="1" wrap="square" lIns="91425" tIns="91425" rIns="91425" bIns="91425" anchor="ctr" anchorCtr="0">
            <a:noAutofit/>
          </a:bodyPr>
          <a:lstStyle>
            <a:lvl1pPr lvl="0">
              <a:spcBef>
                <a:spcPts val="0"/>
              </a:spcBef>
              <a:spcAft>
                <a:spcPts val="0"/>
              </a:spcAft>
              <a:buSzPts val="2400"/>
              <a:buNone/>
              <a:defRPr>
                <a:latin typeface="Arial" pitchFamily="34" charset="0"/>
                <a:cs typeface="Arial" pitchFamily="34" charset="0"/>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46" name="Google Shape;46;p7"/>
          <p:cNvSpPr txBox="1">
            <a:spLocks noGrp="1"/>
          </p:cNvSpPr>
          <p:nvPr>
            <p:ph type="body" idx="1"/>
          </p:nvPr>
        </p:nvSpPr>
        <p:spPr>
          <a:xfrm>
            <a:off x="1576275" y="1367175"/>
            <a:ext cx="3482400" cy="338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atin typeface="Arial" pitchFamily="34" charset="0"/>
                <a:cs typeface="Arial" pitchFamily="34" charset="0"/>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47" name="Google Shape;47;p7"/>
          <p:cNvSpPr txBox="1">
            <a:spLocks noGrp="1"/>
          </p:cNvSpPr>
          <p:nvPr>
            <p:ph type="body" idx="2"/>
          </p:nvPr>
        </p:nvSpPr>
        <p:spPr>
          <a:xfrm>
            <a:off x="5268071" y="1367175"/>
            <a:ext cx="3482400" cy="338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atin typeface="Arial" pitchFamily="34" charset="0"/>
                <a:cs typeface="Arial" pitchFamily="34" charset="0"/>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48" name="Google Shape;48;p7"/>
          <p:cNvSpPr txBox="1">
            <a:spLocks noGrp="1"/>
          </p:cNvSpPr>
          <p:nvPr>
            <p:ph type="sldNum" idx="12"/>
          </p:nvPr>
        </p:nvSpPr>
        <p:spPr>
          <a:xfrm>
            <a:off x="8750400" y="4356225"/>
            <a:ext cx="393600" cy="3936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49" name="Google Shape;49;p7"/>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877500" y="393525"/>
            <a:ext cx="7872900" cy="8067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atin typeface="Arial" pitchFamily="34" charset="0"/>
                <a:cs typeface="Arial" pitchFamily="34" charset="0"/>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65" name="Google Shape;65;p9"/>
          <p:cNvSpPr txBox="1">
            <a:spLocks noGrp="1"/>
          </p:cNvSpPr>
          <p:nvPr>
            <p:ph type="sldNum" idx="12"/>
          </p:nvPr>
        </p:nvSpPr>
        <p:spPr>
          <a:xfrm>
            <a:off x="8750400" y="4356225"/>
            <a:ext cx="393600" cy="3936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66" name="Google Shape;66;p9"/>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0"/>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p:nvPr/>
        </p:nvSpPr>
        <p:spPr>
          <a:xfrm>
            <a:off x="877500" y="4356125"/>
            <a:ext cx="7479300" cy="393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0"/>
          <p:cNvSpPr txBox="1">
            <a:spLocks noGrp="1"/>
          </p:cNvSpPr>
          <p:nvPr>
            <p:ph type="body" idx="1"/>
          </p:nvPr>
        </p:nvSpPr>
        <p:spPr>
          <a:xfrm>
            <a:off x="1182200" y="4356200"/>
            <a:ext cx="7174500" cy="393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Clr>
                <a:srgbClr val="FFFFFF"/>
              </a:buClr>
              <a:buSzPts val="1600"/>
              <a:buNone/>
              <a:defRPr sz="1600">
                <a:solidFill>
                  <a:srgbClr val="FFFFFF"/>
                </a:solidFill>
                <a:latin typeface="Arial" pitchFamily="34" charset="0"/>
                <a:cs typeface="Arial" pitchFamily="34" charset="0"/>
              </a:defRPr>
            </a:lvl1pPr>
          </a:lstStyle>
          <a:p>
            <a:endParaRPr dirty="0"/>
          </a:p>
        </p:txBody>
      </p:sp>
      <p:sp>
        <p:nvSpPr>
          <p:cNvPr id="72" name="Google Shape;72;p10"/>
          <p:cNvSpPr txBox="1">
            <a:spLocks noGrp="1"/>
          </p:cNvSpPr>
          <p:nvPr>
            <p:ph type="sldNum" idx="12"/>
          </p:nvPr>
        </p:nvSpPr>
        <p:spPr>
          <a:xfrm>
            <a:off x="8750400" y="4356225"/>
            <a:ext cx="393600" cy="3936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73" name="Google Shape;73;p10"/>
          <p:cNvSpPr/>
          <p:nvPr/>
        </p:nvSpPr>
        <p:spPr>
          <a:xfrm>
            <a:off x="7963200" y="4356125"/>
            <a:ext cx="393600" cy="3936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icon space">
  <p:cSld name="BLANK_1">
    <p:spTree>
      <p:nvGrpSpPr>
        <p:cNvPr id="1" name="Shape 78"/>
        <p:cNvGrpSpPr/>
        <p:nvPr/>
      </p:nvGrpSpPr>
      <p:grpSpPr>
        <a:xfrm>
          <a:off x="0" y="0"/>
          <a:ext cx="0" cy="0"/>
          <a:chOff x="0" y="0"/>
          <a:chExt cx="0" cy="0"/>
        </a:xfrm>
      </p:grpSpPr>
      <p:sp>
        <p:nvSpPr>
          <p:cNvPr id="79" name="Google Shape;79;p12"/>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2"/>
          <p:cNvSpPr txBox="1">
            <a:spLocks noGrp="1"/>
          </p:cNvSpPr>
          <p:nvPr>
            <p:ph type="sldNum" idx="12"/>
          </p:nvPr>
        </p:nvSpPr>
        <p:spPr>
          <a:xfrm>
            <a:off x="8750400" y="4356225"/>
            <a:ext cx="393600" cy="393600"/>
          </a:xfrm>
          <a:prstGeom prst="rect">
            <a:avLst/>
          </a:prstGeom>
          <a:solidFill>
            <a:schemeClr val="accent1"/>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82" name="Google Shape;82;p12"/>
          <p:cNvSpPr/>
          <p:nvPr/>
        </p:nvSpPr>
        <p:spPr>
          <a:xfrm>
            <a:off x="867750" y="393425"/>
            <a:ext cx="806700" cy="8067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1pPr>
            <a:lvl2pPr lvl="1">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2pPr>
            <a:lvl3pPr lvl="2">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3pPr>
            <a:lvl4pPr lvl="3">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4pPr>
            <a:lvl5pPr lvl="4">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5pPr>
            <a:lvl6pPr lvl="5">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6pPr>
            <a:lvl7pPr lvl="6">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7pPr>
            <a:lvl8pPr lvl="7">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8pPr>
            <a:lvl9pPr lvl="8">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9pPr>
          </a:lstStyle>
          <a:p>
            <a:endParaRPr dirty="0"/>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2"/>
              </a:buClr>
              <a:buSzPts val="2600"/>
              <a:buFont typeface="Barlow"/>
              <a:buChar char="▪"/>
              <a:defRPr sz="2600">
                <a:solidFill>
                  <a:schemeClr val="dk1"/>
                </a:solidFill>
                <a:latin typeface="Barlow"/>
                <a:ea typeface="Barlow"/>
                <a:cs typeface="Barlow"/>
                <a:sym typeface="Barlow"/>
              </a:defRPr>
            </a:lvl1pPr>
            <a:lvl2pPr marL="914400" lvl="1"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2pPr>
            <a:lvl3pPr marL="1371600" lvl="2"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3pPr>
            <a:lvl4pPr marL="1828800" lvl="3"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4pPr>
            <a:lvl5pPr marL="2286000" lvl="4"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5pPr>
            <a:lvl6pPr marL="2743200" lvl="5"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6pPr>
            <a:lvl7pPr marL="3200400" lvl="6"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7pPr>
            <a:lvl8pPr marL="3657600" lvl="7"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8pPr>
            <a:lvl9pPr marL="4114800" lvl="8"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9pPr>
          </a:lstStyle>
          <a:p>
            <a:endParaRPr dirty="0"/>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chemeClr val="lt1"/>
                </a:solidFill>
                <a:latin typeface="Arial" pitchFamily="34" charset="0"/>
                <a:ea typeface="Arial" pitchFamily="34" charset="0"/>
                <a:cs typeface="Arial" pitchFamily="34" charset="0"/>
                <a:sym typeface="Barlow"/>
              </a:defRPr>
            </a:lvl1pPr>
            <a:lvl2pPr lvl="1" algn="ctr">
              <a:buNone/>
              <a:defRPr sz="1200" b="1">
                <a:solidFill>
                  <a:schemeClr val="lt1"/>
                </a:solidFill>
                <a:latin typeface="Barlow"/>
                <a:ea typeface="Barlow"/>
                <a:cs typeface="Barlow"/>
                <a:sym typeface="Barlow"/>
              </a:defRPr>
            </a:lvl2pPr>
            <a:lvl3pPr lvl="2" algn="ctr">
              <a:buNone/>
              <a:defRPr sz="1200" b="1">
                <a:solidFill>
                  <a:schemeClr val="lt1"/>
                </a:solidFill>
                <a:latin typeface="Barlow"/>
                <a:ea typeface="Barlow"/>
                <a:cs typeface="Barlow"/>
                <a:sym typeface="Barlow"/>
              </a:defRPr>
            </a:lvl3pPr>
            <a:lvl4pPr lvl="3" algn="ctr">
              <a:buNone/>
              <a:defRPr sz="1200" b="1">
                <a:solidFill>
                  <a:schemeClr val="lt1"/>
                </a:solidFill>
                <a:latin typeface="Barlow"/>
                <a:ea typeface="Barlow"/>
                <a:cs typeface="Barlow"/>
                <a:sym typeface="Barlow"/>
              </a:defRPr>
            </a:lvl4pPr>
            <a:lvl5pPr lvl="4" algn="ctr">
              <a:buNone/>
              <a:defRPr sz="1200" b="1">
                <a:solidFill>
                  <a:schemeClr val="lt1"/>
                </a:solidFill>
                <a:latin typeface="Barlow"/>
                <a:ea typeface="Barlow"/>
                <a:cs typeface="Barlow"/>
                <a:sym typeface="Barlow"/>
              </a:defRPr>
            </a:lvl5pPr>
            <a:lvl6pPr lvl="5" algn="ctr">
              <a:buNone/>
              <a:defRPr sz="1200" b="1">
                <a:solidFill>
                  <a:schemeClr val="lt1"/>
                </a:solidFill>
                <a:latin typeface="Barlow"/>
                <a:ea typeface="Barlow"/>
                <a:cs typeface="Barlow"/>
                <a:sym typeface="Barlow"/>
              </a:defRPr>
            </a:lvl6pPr>
            <a:lvl7pPr lvl="6" algn="ctr">
              <a:buNone/>
              <a:defRPr sz="1200" b="1">
                <a:solidFill>
                  <a:schemeClr val="lt1"/>
                </a:solidFill>
                <a:latin typeface="Barlow"/>
                <a:ea typeface="Barlow"/>
                <a:cs typeface="Barlow"/>
                <a:sym typeface="Barlow"/>
              </a:defRPr>
            </a:lvl7pPr>
            <a:lvl8pPr lvl="7" algn="ctr">
              <a:buNone/>
              <a:defRPr sz="1200" b="1">
                <a:solidFill>
                  <a:schemeClr val="lt1"/>
                </a:solidFill>
                <a:latin typeface="Barlow"/>
                <a:ea typeface="Barlow"/>
                <a:cs typeface="Barlow"/>
                <a:sym typeface="Barlow"/>
              </a:defRPr>
            </a:lvl8pPr>
            <a:lvl9pPr lvl="8" algn="ctr">
              <a:buNone/>
              <a:defRPr sz="1200" b="1">
                <a:solidFill>
                  <a:schemeClr val="lt1"/>
                </a:solidFill>
                <a:latin typeface="Barlow"/>
                <a:ea typeface="Barlow"/>
                <a:cs typeface="Barlow"/>
                <a:sym typeface="Barlow"/>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itchFamily="34" charset="0"/>
          <a:ea typeface="Arial" pitchFamily="34" charset="0"/>
          <a:cs typeface="Arial"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itchFamily="34" charset="0"/>
          <a:ea typeface="Arial" pitchFamily="34" charset="0"/>
          <a:cs typeface="Arial"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42.jpeg"/><Relationship Id="rId3" Type="http://schemas.openxmlformats.org/officeDocument/2006/relationships/image" Target="../media/image4.jpeg"/><Relationship Id="rId7" Type="http://schemas.openxmlformats.org/officeDocument/2006/relationships/image" Target="../media/image37.png"/><Relationship Id="rId12"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jpeg"/><Relationship Id="rId11" Type="http://schemas.openxmlformats.org/officeDocument/2006/relationships/image" Target="../media/image40.jpeg"/><Relationship Id="rId5" Type="http://schemas.openxmlformats.org/officeDocument/2006/relationships/image" Target="../media/image35.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8.jpeg"/><Relationship Id="rId1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52.jpeg"/><Relationship Id="rId3" Type="http://schemas.openxmlformats.org/officeDocument/2006/relationships/image" Target="../media/image4.jpeg"/><Relationship Id="rId7" Type="http://schemas.openxmlformats.org/officeDocument/2006/relationships/image" Target="../media/image48.jpeg"/><Relationship Id="rId12"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jpeg"/><Relationship Id="rId11" Type="http://schemas.openxmlformats.org/officeDocument/2006/relationships/image" Target="../media/image50.jpeg"/><Relationship Id="rId5" Type="http://schemas.openxmlformats.org/officeDocument/2006/relationships/image" Target="../media/image18.jpeg"/><Relationship Id="rId10" Type="http://schemas.openxmlformats.org/officeDocument/2006/relationships/image" Target="../media/image49.jpeg"/><Relationship Id="rId4" Type="http://schemas.openxmlformats.org/officeDocument/2006/relationships/image" Target="../media/image17.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4.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3.jpeg"/><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ww.twitter.com/CorporationRara/" TargetMode="External"/><Relationship Id="rId5" Type="http://schemas.openxmlformats.org/officeDocument/2006/relationships/hyperlink" Target="http://www.facebook.com/powerresistors/" TargetMode="External"/><Relationship Id="rId4" Type="http://schemas.openxmlformats.org/officeDocument/2006/relationships/hyperlink" Target="http://www.raraohm.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6.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7.jpeg"/></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jpeg"/><Relationship Id="rId12"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4.jpeg"/><Relationship Id="rId10"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jpeg"/><Relationship Id="rId3" Type="http://schemas.openxmlformats.org/officeDocument/2006/relationships/image" Target="../media/image4.jpeg"/><Relationship Id="rId7" Type="http://schemas.openxmlformats.org/officeDocument/2006/relationships/image" Target="../media/image26.jpeg"/><Relationship Id="rId12"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29.jpeg"/><Relationship Id="rId5" Type="http://schemas.openxmlformats.org/officeDocument/2006/relationships/image" Target="../media/image24.jpeg"/><Relationship Id="rId15" Type="http://schemas.openxmlformats.org/officeDocument/2006/relationships/image" Target="../media/image33.jpeg"/><Relationship Id="rId10" Type="http://schemas.openxmlformats.org/officeDocument/2006/relationships/image" Target="../media/image21.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2710225" y="1310850"/>
            <a:ext cx="5476800" cy="25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mn-lt"/>
              </a:rPr>
              <a:t>RARA</a:t>
            </a:r>
            <a:br>
              <a:rPr lang="en" dirty="0" smtClean="0">
                <a:latin typeface="+mn-lt"/>
              </a:rPr>
            </a:br>
            <a:r>
              <a:rPr lang="en" dirty="0" smtClean="0">
                <a:latin typeface="+mn-lt"/>
              </a:rPr>
              <a:t>ELECTRONICS</a:t>
            </a:r>
            <a:br>
              <a:rPr lang="en" dirty="0" smtClean="0">
                <a:latin typeface="+mn-lt"/>
              </a:rPr>
            </a:br>
            <a:r>
              <a:rPr lang="en" dirty="0" smtClean="0">
                <a:latin typeface="+mn-lt"/>
              </a:rPr>
              <a:t>LLC</a:t>
            </a:r>
            <a:endParaRPr dirty="0">
              <a:latin typeface="+mn-lt"/>
            </a:endParaRPr>
          </a:p>
        </p:txBody>
      </p:sp>
      <p:pic>
        <p:nvPicPr>
          <p:cNvPr id="3" name="Picture 2" descr="RARA Logo 2020-02-17.jpg"/>
          <p:cNvPicPr>
            <a:picLocks noChangeAspect="1"/>
          </p:cNvPicPr>
          <p:nvPr/>
        </p:nvPicPr>
        <p:blipFill>
          <a:blip r:embed="rId3"/>
          <a:stretch>
            <a:fillRect/>
          </a:stretch>
        </p:blipFill>
        <p:spPr>
          <a:xfrm>
            <a:off x="7924800" y="285750"/>
            <a:ext cx="1111624" cy="762000"/>
          </a:xfrm>
          <a:prstGeom prst="rect">
            <a:avLst/>
          </a:prstGeom>
        </p:spPr>
      </p:pic>
      <p:sp>
        <p:nvSpPr>
          <p:cNvPr id="4" name="Google Shape;587;p39"/>
          <p:cNvSpPr/>
          <p:nvPr/>
        </p:nvSpPr>
        <p:spPr>
          <a:xfrm>
            <a:off x="8305800" y="4019550"/>
            <a:ext cx="374597" cy="37457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TextBox 5"/>
          <p:cNvSpPr txBox="1"/>
          <p:nvPr/>
        </p:nvSpPr>
        <p:spPr>
          <a:xfrm>
            <a:off x="8001000" y="4476750"/>
            <a:ext cx="990600" cy="523220"/>
          </a:xfrm>
          <a:prstGeom prst="rect">
            <a:avLst/>
          </a:prstGeom>
          <a:noFill/>
        </p:spPr>
        <p:txBody>
          <a:bodyPr wrap="square" rtlCol="0">
            <a:spAutoFit/>
          </a:bodyPr>
          <a:lstStyle/>
          <a:p>
            <a:pPr algn="ctr"/>
            <a:r>
              <a:rPr lang="en-US" dirty="0" smtClean="0"/>
              <a:t>2023</a:t>
            </a:r>
            <a:br>
              <a:rPr lang="en-US" dirty="0" smtClean="0"/>
            </a:br>
            <a:r>
              <a:rPr lang="en-US" dirty="0" smtClean="0"/>
              <a:t>EDITION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Braking (1/2)</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IRHC</a:t>
            </a:r>
            <a:br>
              <a:rPr lang="en-US" sz="1000" dirty="0" smtClean="0">
                <a:latin typeface="Arial" pitchFamily="34" charset="0"/>
              </a:rPr>
            </a:br>
            <a:r>
              <a:rPr lang="en-US" sz="1000" dirty="0" smtClean="0">
                <a:latin typeface="Arial" pitchFamily="34" charset="0"/>
              </a:rPr>
              <a:t>40-100W</a:t>
            </a:r>
            <a:endParaRPr lang="en-US" sz="1000" dirty="0">
              <a:latin typeface="Arial" pitchFamily="34" charset="0"/>
            </a:endParaRPr>
          </a:p>
        </p:txBody>
      </p:sp>
      <p:sp>
        <p:nvSpPr>
          <p:cNvPr id="15" name="TextBox 14"/>
          <p:cNvSpPr txBox="1"/>
          <p:nvPr/>
        </p:nvSpPr>
        <p:spPr>
          <a:xfrm>
            <a:off x="3276600" y="2114550"/>
            <a:ext cx="1447800" cy="400110"/>
          </a:xfrm>
          <a:prstGeom prst="rect">
            <a:avLst/>
          </a:prstGeom>
          <a:noFill/>
          <a:ln>
            <a:noFill/>
          </a:ln>
        </p:spPr>
        <p:txBody>
          <a:bodyPr wrap="square" rtlCol="0">
            <a:spAutoFit/>
          </a:bodyPr>
          <a:lstStyle/>
          <a:p>
            <a:r>
              <a:rPr lang="en-US" sz="1000" dirty="0" smtClean="0">
                <a:latin typeface="Arial" pitchFamily="34" charset="0"/>
              </a:rPr>
              <a:t>Model: IRH/V,ULH,V</a:t>
            </a:r>
            <a:br>
              <a:rPr lang="en-US" sz="1000" dirty="0" smtClean="0">
                <a:latin typeface="Arial" pitchFamily="34" charset="0"/>
              </a:rPr>
            </a:br>
            <a:r>
              <a:rPr lang="en-US" sz="1000" dirty="0" smtClean="0">
                <a:latin typeface="Arial" pitchFamily="34" charset="0"/>
              </a:rPr>
              <a:t>1-15W</a:t>
            </a:r>
            <a:endParaRPr lang="en-US" sz="1000" dirty="0">
              <a:latin typeface="Arial" pitchFamily="34" charset="0"/>
            </a:endParaRPr>
          </a:p>
        </p:txBody>
      </p:sp>
      <p:sp>
        <p:nvSpPr>
          <p:cNvPr id="19" name="TextBox 18"/>
          <p:cNvSpPr txBox="1"/>
          <p:nvPr/>
        </p:nvSpPr>
        <p:spPr>
          <a:xfrm>
            <a:off x="4876800" y="2114550"/>
            <a:ext cx="1447800" cy="400110"/>
          </a:xfrm>
          <a:prstGeom prst="rect">
            <a:avLst/>
          </a:prstGeom>
          <a:noFill/>
          <a:ln>
            <a:noFill/>
          </a:ln>
        </p:spPr>
        <p:txBody>
          <a:bodyPr wrap="square" rtlCol="0">
            <a:spAutoFit/>
          </a:bodyPr>
          <a:lstStyle/>
          <a:p>
            <a:r>
              <a:rPr lang="en-US" sz="1000" dirty="0" smtClean="0">
                <a:latin typeface="Arial" pitchFamily="34" charset="0"/>
              </a:rPr>
              <a:t>Model: I/URN,I/ULF</a:t>
            </a:r>
          </a:p>
          <a:p>
            <a:r>
              <a:rPr lang="en-US" sz="1000" dirty="0" smtClean="0">
                <a:latin typeface="Arial" pitchFamily="34" charset="0"/>
              </a:rPr>
              <a:t>4-5W</a:t>
            </a:r>
            <a:endParaRPr lang="en-US" sz="1000" dirty="0">
              <a:latin typeface="Arial" pitchFamily="34" charset="0"/>
            </a:endParaRPr>
          </a:p>
        </p:txBody>
      </p:sp>
      <p:sp>
        <p:nvSpPr>
          <p:cNvPr id="16" name="TextBox 15"/>
          <p:cNvSpPr txBox="1"/>
          <p:nvPr/>
        </p:nvSpPr>
        <p:spPr>
          <a:xfrm>
            <a:off x="6477000" y="2114550"/>
            <a:ext cx="2209800" cy="400110"/>
          </a:xfrm>
          <a:prstGeom prst="rect">
            <a:avLst/>
          </a:prstGeom>
          <a:noFill/>
          <a:ln>
            <a:noFill/>
          </a:ln>
        </p:spPr>
        <p:txBody>
          <a:bodyPr wrap="square" rtlCol="0">
            <a:spAutoFit/>
          </a:bodyPr>
          <a:lstStyle/>
          <a:p>
            <a:r>
              <a:rPr lang="en-US" sz="1000" dirty="0" smtClean="0">
                <a:latin typeface="Arial" pitchFamily="34" charset="0"/>
              </a:rPr>
              <a:t>Model: IRV,ULV,IRM, ULM60-1200</a:t>
            </a:r>
          </a:p>
          <a:p>
            <a:r>
              <a:rPr lang="en-US" sz="1000" dirty="0" smtClean="0">
                <a:latin typeface="Arial" pitchFamily="34" charset="0"/>
              </a:rPr>
              <a:t>600-1200W</a:t>
            </a:r>
            <a:endParaRPr lang="en-US" sz="1000" dirty="0">
              <a:latin typeface="Arial" pitchFamily="34" charset="0"/>
            </a:endParaRPr>
          </a:p>
        </p:txBody>
      </p:sp>
      <p:sp>
        <p:nvSpPr>
          <p:cNvPr id="18" name="TextBox 17"/>
          <p:cNvSpPr txBox="1"/>
          <p:nvPr/>
        </p:nvSpPr>
        <p:spPr>
          <a:xfrm>
            <a:off x="1676400" y="3181350"/>
            <a:ext cx="1447800" cy="400110"/>
          </a:xfrm>
          <a:prstGeom prst="rect">
            <a:avLst/>
          </a:prstGeom>
          <a:noFill/>
          <a:ln>
            <a:noFill/>
          </a:ln>
        </p:spPr>
        <p:txBody>
          <a:bodyPr wrap="square" rtlCol="0">
            <a:spAutoFit/>
          </a:bodyPr>
          <a:lstStyle/>
          <a:p>
            <a:r>
              <a:rPr lang="en-US" sz="1000" dirty="0" smtClean="0">
                <a:latin typeface="Arial" pitchFamily="34" charset="0"/>
              </a:rPr>
              <a:t>Model: IRM/ULM</a:t>
            </a:r>
            <a:br>
              <a:rPr lang="en-US" sz="1000" dirty="0" smtClean="0">
                <a:latin typeface="Arial" pitchFamily="34" charset="0"/>
              </a:rPr>
            </a:br>
            <a:r>
              <a:rPr lang="en-US" sz="1000" dirty="0" smtClean="0">
                <a:latin typeface="Arial" pitchFamily="34" charset="0"/>
              </a:rPr>
              <a:t>570-750W</a:t>
            </a:r>
            <a:endParaRPr lang="en-US" sz="1000" dirty="0">
              <a:latin typeface="Arial" pitchFamily="34" charset="0"/>
            </a:endParaRPr>
          </a:p>
        </p:txBody>
      </p:sp>
      <p:sp>
        <p:nvSpPr>
          <p:cNvPr id="22" name="TextBox 21"/>
          <p:cNvSpPr txBox="1"/>
          <p:nvPr/>
        </p:nvSpPr>
        <p:spPr>
          <a:xfrm>
            <a:off x="1676400" y="4324350"/>
            <a:ext cx="1447800" cy="400110"/>
          </a:xfrm>
          <a:prstGeom prst="rect">
            <a:avLst/>
          </a:prstGeom>
          <a:noFill/>
          <a:ln>
            <a:noFill/>
          </a:ln>
        </p:spPr>
        <p:txBody>
          <a:bodyPr wrap="square" rtlCol="0">
            <a:spAutoFit/>
          </a:bodyPr>
          <a:lstStyle/>
          <a:p>
            <a:r>
              <a:rPr lang="en-US" sz="1000" dirty="0" smtClean="0">
                <a:latin typeface="Arial" pitchFamily="34" charset="0"/>
              </a:rPr>
              <a:t>Model: HRA</a:t>
            </a:r>
            <a:br>
              <a:rPr lang="en-US" sz="1000" dirty="0" smtClean="0">
                <a:latin typeface="Arial" pitchFamily="34" charset="0"/>
              </a:rPr>
            </a:br>
            <a:r>
              <a:rPr lang="en-US" sz="1000" dirty="0" smtClean="0">
                <a:latin typeface="Arial" pitchFamily="34" charset="0"/>
              </a:rPr>
              <a:t>520-2500W</a:t>
            </a:r>
            <a:endParaRPr lang="en-US" sz="1000" dirty="0">
              <a:latin typeface="Arial" pitchFamily="34" charset="0"/>
            </a:endParaRPr>
          </a:p>
        </p:txBody>
      </p:sp>
      <p:sp>
        <p:nvSpPr>
          <p:cNvPr id="23" name="TextBox 22"/>
          <p:cNvSpPr txBox="1"/>
          <p:nvPr/>
        </p:nvSpPr>
        <p:spPr>
          <a:xfrm>
            <a:off x="3276600" y="3181350"/>
            <a:ext cx="1447800" cy="400110"/>
          </a:xfrm>
          <a:prstGeom prst="rect">
            <a:avLst/>
          </a:prstGeom>
          <a:noFill/>
          <a:ln>
            <a:noFill/>
          </a:ln>
        </p:spPr>
        <p:txBody>
          <a:bodyPr wrap="square" rtlCol="0">
            <a:spAutoFit/>
          </a:bodyPr>
          <a:lstStyle/>
          <a:p>
            <a:r>
              <a:rPr lang="en-US" sz="1000" dirty="0" smtClean="0">
                <a:latin typeface="Arial" pitchFamily="34" charset="0"/>
              </a:rPr>
              <a:t>Model: MBH/MBV</a:t>
            </a:r>
            <a:br>
              <a:rPr lang="en-US" sz="1000" dirty="0" smtClean="0">
                <a:latin typeface="Arial" pitchFamily="34" charset="0"/>
              </a:rPr>
            </a:br>
            <a:r>
              <a:rPr lang="en-US" sz="1000" dirty="0" smtClean="0">
                <a:latin typeface="Arial" pitchFamily="34" charset="0"/>
              </a:rPr>
              <a:t>1KW-4.2KW</a:t>
            </a:r>
            <a:endParaRPr lang="en-US" sz="1000" dirty="0">
              <a:latin typeface="Arial" pitchFamily="34" charset="0"/>
            </a:endParaRPr>
          </a:p>
        </p:txBody>
      </p:sp>
      <p:sp>
        <p:nvSpPr>
          <p:cNvPr id="24" name="TextBox 23"/>
          <p:cNvSpPr txBox="1"/>
          <p:nvPr/>
        </p:nvSpPr>
        <p:spPr>
          <a:xfrm>
            <a:off x="4876800" y="3181350"/>
            <a:ext cx="1447800" cy="400110"/>
          </a:xfrm>
          <a:prstGeom prst="rect">
            <a:avLst/>
          </a:prstGeom>
          <a:noFill/>
          <a:ln>
            <a:noFill/>
          </a:ln>
        </p:spPr>
        <p:txBody>
          <a:bodyPr wrap="square" rtlCol="0">
            <a:spAutoFit/>
          </a:bodyPr>
          <a:lstStyle/>
          <a:p>
            <a:r>
              <a:rPr lang="en-US" sz="1000" dirty="0" smtClean="0">
                <a:latin typeface="Arial" pitchFamily="34" charset="0"/>
              </a:rPr>
              <a:t>Model: MBVA</a:t>
            </a:r>
            <a:br>
              <a:rPr lang="en-US" sz="1000" dirty="0" smtClean="0">
                <a:latin typeface="Arial" pitchFamily="34" charset="0"/>
              </a:rPr>
            </a:br>
            <a:r>
              <a:rPr lang="en-US" sz="1000" dirty="0" smtClean="0">
                <a:latin typeface="Arial" pitchFamily="34" charset="0"/>
              </a:rPr>
              <a:t>3.3KW-8.5KW</a:t>
            </a:r>
            <a:endParaRPr lang="en-US" sz="1000" dirty="0">
              <a:latin typeface="Arial" pitchFamily="34" charset="0"/>
            </a:endParaRPr>
          </a:p>
        </p:txBody>
      </p:sp>
      <p:sp>
        <p:nvSpPr>
          <p:cNvPr id="25" name="TextBox 24"/>
          <p:cNvSpPr txBox="1"/>
          <p:nvPr/>
        </p:nvSpPr>
        <p:spPr>
          <a:xfrm>
            <a:off x="6477000" y="3181350"/>
            <a:ext cx="1752600" cy="400110"/>
          </a:xfrm>
          <a:prstGeom prst="rect">
            <a:avLst/>
          </a:prstGeom>
          <a:noFill/>
          <a:ln>
            <a:noFill/>
          </a:ln>
        </p:spPr>
        <p:txBody>
          <a:bodyPr wrap="square" rtlCol="0">
            <a:spAutoFit/>
          </a:bodyPr>
          <a:lstStyle/>
          <a:p>
            <a:r>
              <a:rPr lang="en-US" sz="1000" dirty="0" smtClean="0">
                <a:latin typeface="Arial" pitchFamily="34" charset="0"/>
              </a:rPr>
              <a:t>Model: RA</a:t>
            </a:r>
            <a:br>
              <a:rPr lang="en-US" sz="1000" dirty="0" smtClean="0">
                <a:latin typeface="Arial" pitchFamily="34" charset="0"/>
              </a:rPr>
            </a:br>
            <a:r>
              <a:rPr lang="en-US" sz="1000" dirty="0" smtClean="0">
                <a:latin typeface="Arial" pitchFamily="34" charset="0"/>
              </a:rPr>
              <a:t>80W-750W</a:t>
            </a:r>
            <a:endParaRPr lang="en-US" sz="1000" dirty="0">
              <a:latin typeface="Arial" pitchFamily="34" charset="0"/>
            </a:endParaRPr>
          </a:p>
        </p:txBody>
      </p:sp>
      <p:sp>
        <p:nvSpPr>
          <p:cNvPr id="20" name="TextBox 19"/>
          <p:cNvSpPr txBox="1"/>
          <p:nvPr/>
        </p:nvSpPr>
        <p:spPr>
          <a:xfrm>
            <a:off x="3276600" y="4324350"/>
            <a:ext cx="1447800" cy="400110"/>
          </a:xfrm>
          <a:prstGeom prst="rect">
            <a:avLst/>
          </a:prstGeom>
          <a:noFill/>
          <a:ln>
            <a:noFill/>
          </a:ln>
        </p:spPr>
        <p:txBody>
          <a:bodyPr wrap="square" rtlCol="0">
            <a:spAutoFit/>
          </a:bodyPr>
          <a:lstStyle/>
          <a:p>
            <a:r>
              <a:rPr lang="en-US" sz="1000" dirty="0" smtClean="0">
                <a:latin typeface="Arial" pitchFamily="34" charset="0"/>
              </a:rPr>
              <a:t>Model: LCA</a:t>
            </a:r>
            <a:br>
              <a:rPr lang="en-US" sz="1000" dirty="0" smtClean="0">
                <a:latin typeface="Arial" pitchFamily="34" charset="0"/>
              </a:rPr>
            </a:br>
            <a:r>
              <a:rPr lang="en-US" sz="1000" dirty="0" smtClean="0">
                <a:latin typeface="Arial" pitchFamily="34" charset="0"/>
              </a:rPr>
              <a:t>1KW-4.2KW</a:t>
            </a:r>
            <a:endParaRPr lang="en-US" sz="1000" dirty="0">
              <a:latin typeface="Arial" pitchFamily="34" charset="0"/>
            </a:endParaRPr>
          </a:p>
        </p:txBody>
      </p:sp>
      <p:sp>
        <p:nvSpPr>
          <p:cNvPr id="21" name="TextBox 20"/>
          <p:cNvSpPr txBox="1"/>
          <p:nvPr/>
        </p:nvSpPr>
        <p:spPr>
          <a:xfrm>
            <a:off x="4876800" y="4324350"/>
            <a:ext cx="1447800" cy="400110"/>
          </a:xfrm>
          <a:prstGeom prst="rect">
            <a:avLst/>
          </a:prstGeom>
          <a:noFill/>
          <a:ln>
            <a:noFill/>
          </a:ln>
        </p:spPr>
        <p:txBody>
          <a:bodyPr wrap="square" rtlCol="0">
            <a:spAutoFit/>
          </a:bodyPr>
          <a:lstStyle/>
          <a:p>
            <a:r>
              <a:rPr lang="en-US" sz="1000" dirty="0" smtClean="0">
                <a:latin typeface="Arial" pitchFamily="34" charset="0"/>
              </a:rPr>
              <a:t>Model: K</a:t>
            </a:r>
            <a:br>
              <a:rPr lang="en-US" sz="1000" dirty="0" smtClean="0">
                <a:latin typeface="Arial" pitchFamily="34" charset="0"/>
              </a:rPr>
            </a:br>
            <a:r>
              <a:rPr lang="en-US" sz="1000" dirty="0" smtClean="0">
                <a:latin typeface="Arial" pitchFamily="34" charset="0"/>
              </a:rPr>
              <a:t>15W-2KW</a:t>
            </a:r>
            <a:endParaRPr lang="en-US" sz="1000" dirty="0">
              <a:latin typeface="Arial" pitchFamily="34" charset="0"/>
            </a:endParaRPr>
          </a:p>
        </p:txBody>
      </p:sp>
      <p:sp>
        <p:nvSpPr>
          <p:cNvPr id="26" name="TextBox 25"/>
          <p:cNvSpPr txBox="1"/>
          <p:nvPr/>
        </p:nvSpPr>
        <p:spPr>
          <a:xfrm>
            <a:off x="6477000" y="4324350"/>
            <a:ext cx="1447800" cy="400110"/>
          </a:xfrm>
          <a:prstGeom prst="rect">
            <a:avLst/>
          </a:prstGeom>
          <a:noFill/>
          <a:ln>
            <a:noFill/>
          </a:ln>
        </p:spPr>
        <p:txBody>
          <a:bodyPr wrap="square" rtlCol="0">
            <a:spAutoFit/>
          </a:bodyPr>
          <a:lstStyle/>
          <a:p>
            <a:r>
              <a:rPr lang="en-US" sz="1000" dirty="0" smtClean="0">
                <a:latin typeface="Arial" pitchFamily="34" charset="0"/>
              </a:rPr>
              <a:t>Model: EWS</a:t>
            </a:r>
            <a:br>
              <a:rPr lang="en-US" sz="1000" dirty="0" smtClean="0">
                <a:latin typeface="Arial" pitchFamily="34" charset="0"/>
              </a:rPr>
            </a:br>
            <a:r>
              <a:rPr lang="en-US" sz="1000" dirty="0" smtClean="0">
                <a:latin typeface="Arial" pitchFamily="34" charset="0"/>
              </a:rPr>
              <a:t>400W-1600W</a:t>
            </a:r>
            <a:endParaRPr lang="en-US" sz="1000" dirty="0">
              <a:latin typeface="Arial" pitchFamily="34" charset="0"/>
            </a:endParaRPr>
          </a:p>
        </p:txBody>
      </p:sp>
      <p:pic>
        <p:nvPicPr>
          <p:cNvPr id="27" name="Picture 26" descr="ews (Custom).jpg"/>
          <p:cNvPicPr>
            <a:picLocks noChangeAspect="1"/>
          </p:cNvPicPr>
          <p:nvPr/>
        </p:nvPicPr>
        <p:blipFill>
          <a:blip r:embed="rId4"/>
          <a:stretch>
            <a:fillRect/>
          </a:stretch>
        </p:blipFill>
        <p:spPr>
          <a:xfrm>
            <a:off x="6477000" y="3867150"/>
            <a:ext cx="931402" cy="423788"/>
          </a:xfrm>
          <a:prstGeom prst="rect">
            <a:avLst/>
          </a:prstGeom>
        </p:spPr>
      </p:pic>
      <p:pic>
        <p:nvPicPr>
          <p:cNvPr id="28" name="Picture 27" descr="hra (Custom).jpg"/>
          <p:cNvPicPr>
            <a:picLocks noChangeAspect="1"/>
          </p:cNvPicPr>
          <p:nvPr/>
        </p:nvPicPr>
        <p:blipFill>
          <a:blip r:embed="rId5"/>
          <a:stretch>
            <a:fillRect/>
          </a:stretch>
        </p:blipFill>
        <p:spPr>
          <a:xfrm>
            <a:off x="1676400" y="3714750"/>
            <a:ext cx="826136" cy="545250"/>
          </a:xfrm>
          <a:prstGeom prst="rect">
            <a:avLst/>
          </a:prstGeom>
        </p:spPr>
      </p:pic>
      <p:pic>
        <p:nvPicPr>
          <p:cNvPr id="29" name="Picture 28" descr="irhc (Custom).jpg"/>
          <p:cNvPicPr>
            <a:picLocks noChangeAspect="1"/>
          </p:cNvPicPr>
          <p:nvPr/>
        </p:nvPicPr>
        <p:blipFill>
          <a:blip r:embed="rId6"/>
          <a:stretch>
            <a:fillRect/>
          </a:stretch>
        </p:blipFill>
        <p:spPr>
          <a:xfrm>
            <a:off x="1676400" y="1428750"/>
            <a:ext cx="909600" cy="582144"/>
          </a:xfrm>
          <a:prstGeom prst="rect">
            <a:avLst/>
          </a:prstGeom>
        </p:spPr>
      </p:pic>
      <p:pic>
        <p:nvPicPr>
          <p:cNvPr id="30" name="Picture 29" descr="irhirv (Custom).png"/>
          <p:cNvPicPr>
            <a:picLocks noChangeAspect="1"/>
          </p:cNvPicPr>
          <p:nvPr/>
        </p:nvPicPr>
        <p:blipFill>
          <a:blip r:embed="rId7"/>
          <a:stretch>
            <a:fillRect/>
          </a:stretch>
        </p:blipFill>
        <p:spPr>
          <a:xfrm>
            <a:off x="3276600" y="1428750"/>
            <a:ext cx="685800" cy="685800"/>
          </a:xfrm>
          <a:prstGeom prst="rect">
            <a:avLst/>
          </a:prstGeom>
        </p:spPr>
      </p:pic>
      <p:pic>
        <p:nvPicPr>
          <p:cNvPr id="32" name="Picture 31" descr="irnuln (Custom).jpg"/>
          <p:cNvPicPr>
            <a:picLocks noChangeAspect="1"/>
          </p:cNvPicPr>
          <p:nvPr/>
        </p:nvPicPr>
        <p:blipFill>
          <a:blip r:embed="rId8"/>
          <a:stretch>
            <a:fillRect/>
          </a:stretch>
        </p:blipFill>
        <p:spPr>
          <a:xfrm>
            <a:off x="4876800" y="1504950"/>
            <a:ext cx="841523" cy="559613"/>
          </a:xfrm>
          <a:prstGeom prst="rect">
            <a:avLst/>
          </a:prstGeom>
        </p:spPr>
      </p:pic>
      <p:pic>
        <p:nvPicPr>
          <p:cNvPr id="33" name="Picture 32" descr="irv6001200 (Custom).jpg"/>
          <p:cNvPicPr>
            <a:picLocks noChangeAspect="1"/>
          </p:cNvPicPr>
          <p:nvPr/>
        </p:nvPicPr>
        <p:blipFill>
          <a:blip r:embed="rId9"/>
          <a:stretch>
            <a:fillRect/>
          </a:stretch>
        </p:blipFill>
        <p:spPr>
          <a:xfrm>
            <a:off x="6400800" y="1504950"/>
            <a:ext cx="845132" cy="562013"/>
          </a:xfrm>
          <a:prstGeom prst="rect">
            <a:avLst/>
          </a:prstGeom>
        </p:spPr>
      </p:pic>
      <p:pic>
        <p:nvPicPr>
          <p:cNvPr id="34" name="Picture 33" descr="k (Custom).jpg"/>
          <p:cNvPicPr>
            <a:picLocks noChangeAspect="1"/>
          </p:cNvPicPr>
          <p:nvPr/>
        </p:nvPicPr>
        <p:blipFill>
          <a:blip r:embed="rId10"/>
          <a:stretch>
            <a:fillRect/>
          </a:stretch>
        </p:blipFill>
        <p:spPr>
          <a:xfrm>
            <a:off x="4800600" y="3638550"/>
            <a:ext cx="845400" cy="667866"/>
          </a:xfrm>
          <a:prstGeom prst="rect">
            <a:avLst/>
          </a:prstGeom>
        </p:spPr>
      </p:pic>
      <p:pic>
        <p:nvPicPr>
          <p:cNvPr id="35" name="Picture 34" descr="lca (Custom).jpg"/>
          <p:cNvPicPr>
            <a:picLocks noChangeAspect="1"/>
          </p:cNvPicPr>
          <p:nvPr/>
        </p:nvPicPr>
        <p:blipFill>
          <a:blip r:embed="rId11"/>
          <a:stretch>
            <a:fillRect/>
          </a:stretch>
        </p:blipFill>
        <p:spPr>
          <a:xfrm>
            <a:off x="3276600" y="3714750"/>
            <a:ext cx="852350" cy="566813"/>
          </a:xfrm>
          <a:prstGeom prst="rect">
            <a:avLst/>
          </a:prstGeom>
        </p:spPr>
      </p:pic>
      <p:pic>
        <p:nvPicPr>
          <p:cNvPr id="36" name="Picture 35" descr="mbhmbv (Custom).jpg"/>
          <p:cNvPicPr>
            <a:picLocks noChangeAspect="1"/>
          </p:cNvPicPr>
          <p:nvPr/>
        </p:nvPicPr>
        <p:blipFill>
          <a:blip r:embed="rId12"/>
          <a:stretch>
            <a:fillRect/>
          </a:stretch>
        </p:blipFill>
        <p:spPr>
          <a:xfrm>
            <a:off x="3276600" y="2571750"/>
            <a:ext cx="926400" cy="616056"/>
          </a:xfrm>
          <a:prstGeom prst="rect">
            <a:avLst/>
          </a:prstGeom>
        </p:spPr>
      </p:pic>
      <p:pic>
        <p:nvPicPr>
          <p:cNvPr id="37" name="Picture 36" descr="mbva (Custom).jpg"/>
          <p:cNvPicPr>
            <a:picLocks noChangeAspect="1"/>
          </p:cNvPicPr>
          <p:nvPr/>
        </p:nvPicPr>
        <p:blipFill>
          <a:blip r:embed="rId13"/>
          <a:stretch>
            <a:fillRect/>
          </a:stretch>
        </p:blipFill>
        <p:spPr>
          <a:xfrm>
            <a:off x="4876800" y="2571750"/>
            <a:ext cx="859568" cy="571613"/>
          </a:xfrm>
          <a:prstGeom prst="rect">
            <a:avLst/>
          </a:prstGeom>
        </p:spPr>
      </p:pic>
      <p:pic>
        <p:nvPicPr>
          <p:cNvPr id="38" name="Picture 37" descr="ra (Custom).jpg"/>
          <p:cNvPicPr>
            <a:picLocks noChangeAspect="1"/>
          </p:cNvPicPr>
          <p:nvPr/>
        </p:nvPicPr>
        <p:blipFill>
          <a:blip r:embed="rId14"/>
          <a:stretch>
            <a:fillRect/>
          </a:stretch>
        </p:blipFill>
        <p:spPr>
          <a:xfrm>
            <a:off x="6400800" y="2571750"/>
            <a:ext cx="856694" cy="531150"/>
          </a:xfrm>
          <a:prstGeom prst="rect">
            <a:avLst/>
          </a:prstGeom>
        </p:spPr>
      </p:pic>
      <p:pic>
        <p:nvPicPr>
          <p:cNvPr id="39" name="Picture 38" descr="irmulm (Custom).jpg"/>
          <p:cNvPicPr>
            <a:picLocks noChangeAspect="1"/>
          </p:cNvPicPr>
          <p:nvPr/>
        </p:nvPicPr>
        <p:blipFill>
          <a:blip r:embed="rId15"/>
          <a:stretch>
            <a:fillRect/>
          </a:stretch>
        </p:blipFill>
        <p:spPr>
          <a:xfrm>
            <a:off x="1676400" y="2571750"/>
            <a:ext cx="876300" cy="5827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Braking (2/2)</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EW</a:t>
            </a:r>
            <a:br>
              <a:rPr lang="en-US" sz="1000" dirty="0" smtClean="0">
                <a:latin typeface="Arial" pitchFamily="34" charset="0"/>
              </a:rPr>
            </a:br>
            <a:r>
              <a:rPr lang="en-US" sz="1000" dirty="0" smtClean="0">
                <a:latin typeface="Arial" pitchFamily="34" charset="0"/>
              </a:rPr>
              <a:t>3-12KW</a:t>
            </a:r>
            <a:endParaRPr lang="en-US" sz="1000" dirty="0">
              <a:latin typeface="Arial" pitchFamily="34" charset="0"/>
            </a:endParaRPr>
          </a:p>
        </p:txBody>
      </p:sp>
      <p:sp>
        <p:nvSpPr>
          <p:cNvPr id="15" name="TextBox 14"/>
          <p:cNvSpPr txBox="1"/>
          <p:nvPr/>
        </p:nvSpPr>
        <p:spPr>
          <a:xfrm>
            <a:off x="3276600" y="2114550"/>
            <a:ext cx="1447800" cy="400110"/>
          </a:xfrm>
          <a:prstGeom prst="rect">
            <a:avLst/>
          </a:prstGeom>
          <a:noFill/>
          <a:ln>
            <a:noFill/>
          </a:ln>
        </p:spPr>
        <p:txBody>
          <a:bodyPr wrap="square" rtlCol="0">
            <a:spAutoFit/>
          </a:bodyPr>
          <a:lstStyle/>
          <a:p>
            <a:r>
              <a:rPr lang="en-US" sz="1000" dirty="0" smtClean="0">
                <a:latin typeface="Arial" pitchFamily="34" charset="0"/>
              </a:rPr>
              <a:t>Model: DBR</a:t>
            </a:r>
            <a:br>
              <a:rPr lang="en-US" sz="1000" dirty="0" smtClean="0">
                <a:latin typeface="Arial" pitchFamily="34" charset="0"/>
              </a:rPr>
            </a:br>
            <a:r>
              <a:rPr lang="en-US" sz="1000" dirty="0" smtClean="0">
                <a:latin typeface="Arial" pitchFamily="34" charset="0"/>
              </a:rPr>
              <a:t>8-60KW</a:t>
            </a:r>
            <a:endParaRPr lang="en-US" sz="1000" dirty="0">
              <a:latin typeface="Arial" pitchFamily="34" charset="0"/>
            </a:endParaRPr>
          </a:p>
        </p:txBody>
      </p:sp>
      <p:sp>
        <p:nvSpPr>
          <p:cNvPr id="19" name="TextBox 18"/>
          <p:cNvSpPr txBox="1"/>
          <p:nvPr/>
        </p:nvSpPr>
        <p:spPr>
          <a:xfrm>
            <a:off x="4876800" y="2114550"/>
            <a:ext cx="1447800" cy="400110"/>
          </a:xfrm>
          <a:prstGeom prst="rect">
            <a:avLst/>
          </a:prstGeom>
          <a:noFill/>
          <a:ln>
            <a:noFill/>
          </a:ln>
        </p:spPr>
        <p:txBody>
          <a:bodyPr wrap="square" rtlCol="0">
            <a:spAutoFit/>
          </a:bodyPr>
          <a:lstStyle/>
          <a:p>
            <a:r>
              <a:rPr lang="en-US" sz="1000" dirty="0" smtClean="0">
                <a:latin typeface="Arial" pitchFamily="34" charset="0"/>
              </a:rPr>
              <a:t>Model: DBU</a:t>
            </a:r>
          </a:p>
          <a:p>
            <a:r>
              <a:rPr lang="en-US" sz="1000" dirty="0" smtClean="0">
                <a:latin typeface="Arial" pitchFamily="34" charset="0"/>
              </a:rPr>
              <a:t>11-75KW</a:t>
            </a:r>
            <a:endParaRPr lang="en-US" sz="1000" dirty="0">
              <a:latin typeface="Arial" pitchFamily="34" charset="0"/>
            </a:endParaRPr>
          </a:p>
        </p:txBody>
      </p:sp>
      <p:pic>
        <p:nvPicPr>
          <p:cNvPr id="40" name="Picture 39" descr="dbr (Custom).jpg"/>
          <p:cNvPicPr>
            <a:picLocks noChangeAspect="1"/>
          </p:cNvPicPr>
          <p:nvPr/>
        </p:nvPicPr>
        <p:blipFill>
          <a:blip r:embed="rId4"/>
          <a:stretch>
            <a:fillRect/>
          </a:stretch>
        </p:blipFill>
        <p:spPr>
          <a:xfrm>
            <a:off x="3276600" y="1428750"/>
            <a:ext cx="838200" cy="725043"/>
          </a:xfrm>
          <a:prstGeom prst="rect">
            <a:avLst/>
          </a:prstGeom>
        </p:spPr>
      </p:pic>
      <p:pic>
        <p:nvPicPr>
          <p:cNvPr id="41" name="Picture 40" descr="dbu (Custom).jpg"/>
          <p:cNvPicPr>
            <a:picLocks noChangeAspect="1"/>
          </p:cNvPicPr>
          <p:nvPr/>
        </p:nvPicPr>
        <p:blipFill>
          <a:blip r:embed="rId5"/>
          <a:stretch>
            <a:fillRect/>
          </a:stretch>
        </p:blipFill>
        <p:spPr>
          <a:xfrm>
            <a:off x="4953000" y="1428750"/>
            <a:ext cx="838200" cy="725043"/>
          </a:xfrm>
          <a:prstGeom prst="rect">
            <a:avLst/>
          </a:prstGeom>
        </p:spPr>
      </p:pic>
      <p:pic>
        <p:nvPicPr>
          <p:cNvPr id="42" name="Picture 41" descr="ew (Custom).jpg"/>
          <p:cNvPicPr>
            <a:picLocks noChangeAspect="1"/>
          </p:cNvPicPr>
          <p:nvPr/>
        </p:nvPicPr>
        <p:blipFill>
          <a:blip r:embed="rId6"/>
          <a:stretch>
            <a:fillRect/>
          </a:stretch>
        </p:blipFill>
        <p:spPr>
          <a:xfrm>
            <a:off x="1676400" y="1657350"/>
            <a:ext cx="914400" cy="4892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SMD (1/3) </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LR</a:t>
            </a:r>
            <a:br>
              <a:rPr lang="en-US" sz="1000" dirty="0" smtClean="0">
                <a:latin typeface="Arial" pitchFamily="34" charset="0"/>
              </a:rPr>
            </a:br>
            <a:r>
              <a:rPr lang="en-US" sz="1000" dirty="0" smtClean="0">
                <a:latin typeface="Arial" pitchFamily="34" charset="0"/>
              </a:rPr>
              <a:t>0.5-5W</a:t>
            </a:r>
            <a:endParaRPr lang="en-US" sz="1000" dirty="0">
              <a:latin typeface="Arial" pitchFamily="34" charset="0"/>
            </a:endParaRPr>
          </a:p>
        </p:txBody>
      </p:sp>
      <p:sp>
        <p:nvSpPr>
          <p:cNvPr id="15" name="TextBox 14"/>
          <p:cNvSpPr txBox="1"/>
          <p:nvPr/>
        </p:nvSpPr>
        <p:spPr>
          <a:xfrm>
            <a:off x="3276600" y="2114550"/>
            <a:ext cx="1447800" cy="400110"/>
          </a:xfrm>
          <a:prstGeom prst="rect">
            <a:avLst/>
          </a:prstGeom>
          <a:noFill/>
          <a:ln>
            <a:noFill/>
          </a:ln>
        </p:spPr>
        <p:txBody>
          <a:bodyPr wrap="square" rtlCol="0">
            <a:spAutoFit/>
          </a:bodyPr>
          <a:lstStyle/>
          <a:p>
            <a:r>
              <a:rPr lang="en-US" sz="1000" dirty="0" smtClean="0">
                <a:latin typeface="Arial" pitchFamily="34" charset="0"/>
              </a:rPr>
              <a:t>Model: LRA</a:t>
            </a:r>
            <a:br>
              <a:rPr lang="en-US" sz="1000" dirty="0" smtClean="0">
                <a:latin typeface="Arial" pitchFamily="34" charset="0"/>
              </a:rPr>
            </a:br>
            <a:r>
              <a:rPr lang="en-US" sz="1000" dirty="0" smtClean="0">
                <a:latin typeface="Arial" pitchFamily="34" charset="0"/>
              </a:rPr>
              <a:t>0.5-5W</a:t>
            </a:r>
            <a:endParaRPr lang="en-US" sz="1000" dirty="0">
              <a:latin typeface="Arial" pitchFamily="34" charset="0"/>
            </a:endParaRPr>
          </a:p>
        </p:txBody>
      </p:sp>
      <p:sp>
        <p:nvSpPr>
          <p:cNvPr id="19" name="TextBox 18"/>
          <p:cNvSpPr txBox="1"/>
          <p:nvPr/>
        </p:nvSpPr>
        <p:spPr>
          <a:xfrm>
            <a:off x="4876800" y="2114550"/>
            <a:ext cx="1447800" cy="400110"/>
          </a:xfrm>
          <a:prstGeom prst="rect">
            <a:avLst/>
          </a:prstGeom>
          <a:noFill/>
          <a:ln>
            <a:noFill/>
          </a:ln>
        </p:spPr>
        <p:txBody>
          <a:bodyPr wrap="square" rtlCol="0">
            <a:spAutoFit/>
          </a:bodyPr>
          <a:lstStyle/>
          <a:p>
            <a:r>
              <a:rPr lang="en-US" sz="1000" dirty="0" smtClean="0">
                <a:latin typeface="Arial" pitchFamily="34" charset="0"/>
              </a:rPr>
              <a:t>Model: LR2512H</a:t>
            </a:r>
          </a:p>
          <a:p>
            <a:r>
              <a:rPr lang="en-US" sz="1000" dirty="0" smtClean="0">
                <a:latin typeface="Arial" pitchFamily="34" charset="0"/>
              </a:rPr>
              <a:t>2-3W</a:t>
            </a:r>
            <a:endParaRPr lang="en-US" sz="1000" dirty="0">
              <a:latin typeface="Arial" pitchFamily="34" charset="0"/>
            </a:endParaRPr>
          </a:p>
        </p:txBody>
      </p:sp>
      <p:sp>
        <p:nvSpPr>
          <p:cNvPr id="16" name="TextBox 15"/>
          <p:cNvSpPr txBox="1"/>
          <p:nvPr/>
        </p:nvSpPr>
        <p:spPr>
          <a:xfrm>
            <a:off x="6477000" y="2114550"/>
            <a:ext cx="1447800" cy="400110"/>
          </a:xfrm>
          <a:prstGeom prst="rect">
            <a:avLst/>
          </a:prstGeom>
          <a:noFill/>
          <a:ln>
            <a:noFill/>
          </a:ln>
        </p:spPr>
        <p:txBody>
          <a:bodyPr wrap="square" rtlCol="0">
            <a:spAutoFit/>
          </a:bodyPr>
          <a:lstStyle/>
          <a:p>
            <a:r>
              <a:rPr lang="en-US" sz="1000" dirty="0" smtClean="0">
                <a:latin typeface="Arial" pitchFamily="34" charset="0"/>
              </a:rPr>
              <a:t>Model: LRE</a:t>
            </a:r>
          </a:p>
          <a:p>
            <a:r>
              <a:rPr lang="en-US" sz="1000" dirty="0" smtClean="0">
                <a:latin typeface="Arial" pitchFamily="34" charset="0"/>
              </a:rPr>
              <a:t>1/6-1W</a:t>
            </a:r>
            <a:endParaRPr lang="en-US" sz="1000" dirty="0">
              <a:latin typeface="Arial" pitchFamily="34" charset="0"/>
            </a:endParaRPr>
          </a:p>
        </p:txBody>
      </p:sp>
      <p:sp>
        <p:nvSpPr>
          <p:cNvPr id="18" name="TextBox 17"/>
          <p:cNvSpPr txBox="1"/>
          <p:nvPr/>
        </p:nvSpPr>
        <p:spPr>
          <a:xfrm>
            <a:off x="1676400" y="3181350"/>
            <a:ext cx="1447800" cy="400110"/>
          </a:xfrm>
          <a:prstGeom prst="rect">
            <a:avLst/>
          </a:prstGeom>
          <a:noFill/>
          <a:ln>
            <a:noFill/>
          </a:ln>
        </p:spPr>
        <p:txBody>
          <a:bodyPr wrap="square" rtlCol="0">
            <a:spAutoFit/>
          </a:bodyPr>
          <a:lstStyle/>
          <a:p>
            <a:r>
              <a:rPr lang="en-US" sz="1000" dirty="0" smtClean="0">
                <a:latin typeface="Arial" pitchFamily="34" charset="0"/>
              </a:rPr>
              <a:t>Model: ECS</a:t>
            </a:r>
            <a:br>
              <a:rPr lang="en-US" sz="1000" dirty="0" smtClean="0">
                <a:latin typeface="Arial" pitchFamily="34" charset="0"/>
              </a:rPr>
            </a:br>
            <a:r>
              <a:rPr lang="en-US" sz="1000" dirty="0" smtClean="0">
                <a:latin typeface="Arial" pitchFamily="34" charset="0"/>
              </a:rPr>
              <a:t>1-15W</a:t>
            </a:r>
            <a:endParaRPr lang="en-US" sz="1000" dirty="0">
              <a:latin typeface="Arial" pitchFamily="34" charset="0"/>
            </a:endParaRPr>
          </a:p>
        </p:txBody>
      </p:sp>
      <p:sp>
        <p:nvSpPr>
          <p:cNvPr id="22" name="TextBox 21"/>
          <p:cNvSpPr txBox="1"/>
          <p:nvPr/>
        </p:nvSpPr>
        <p:spPr>
          <a:xfrm>
            <a:off x="1676400" y="4324350"/>
            <a:ext cx="1447800" cy="400110"/>
          </a:xfrm>
          <a:prstGeom prst="rect">
            <a:avLst/>
          </a:prstGeom>
          <a:noFill/>
          <a:ln>
            <a:noFill/>
          </a:ln>
        </p:spPr>
        <p:txBody>
          <a:bodyPr wrap="square" rtlCol="0">
            <a:spAutoFit/>
          </a:bodyPr>
          <a:lstStyle/>
          <a:p>
            <a:r>
              <a:rPr lang="en-US" sz="1000" dirty="0" smtClean="0">
                <a:latin typeface="Arial" pitchFamily="34" charset="0"/>
              </a:rPr>
              <a:t>Model: MR</a:t>
            </a:r>
            <a:br>
              <a:rPr lang="en-US" sz="1000" dirty="0" smtClean="0">
                <a:latin typeface="Arial" pitchFamily="34" charset="0"/>
              </a:rPr>
            </a:br>
            <a:r>
              <a:rPr lang="en-US" sz="1000" dirty="0" smtClean="0">
                <a:latin typeface="Arial" pitchFamily="34" charset="0"/>
              </a:rPr>
              <a:t>2W, 3W, 5W</a:t>
            </a:r>
            <a:endParaRPr lang="en-US" sz="1000" dirty="0">
              <a:latin typeface="Arial" pitchFamily="34" charset="0"/>
            </a:endParaRPr>
          </a:p>
        </p:txBody>
      </p:sp>
      <p:sp>
        <p:nvSpPr>
          <p:cNvPr id="23" name="TextBox 22"/>
          <p:cNvSpPr txBox="1"/>
          <p:nvPr/>
        </p:nvSpPr>
        <p:spPr>
          <a:xfrm>
            <a:off x="3276600" y="3181350"/>
            <a:ext cx="1447800" cy="400110"/>
          </a:xfrm>
          <a:prstGeom prst="rect">
            <a:avLst/>
          </a:prstGeom>
          <a:noFill/>
          <a:ln>
            <a:noFill/>
          </a:ln>
        </p:spPr>
        <p:txBody>
          <a:bodyPr wrap="square" rtlCol="0">
            <a:spAutoFit/>
          </a:bodyPr>
          <a:lstStyle/>
          <a:p>
            <a:r>
              <a:rPr lang="en-US" sz="1000" dirty="0" smtClean="0">
                <a:latin typeface="Arial" pitchFamily="34" charset="0"/>
              </a:rPr>
              <a:t>Model: BWR</a:t>
            </a:r>
            <a:br>
              <a:rPr lang="en-US" sz="1000" dirty="0" smtClean="0">
                <a:latin typeface="Arial" pitchFamily="34" charset="0"/>
              </a:rPr>
            </a:br>
            <a:r>
              <a:rPr lang="en-US" sz="1000" dirty="0" smtClean="0">
                <a:latin typeface="Arial" pitchFamily="34" charset="0"/>
              </a:rPr>
              <a:t>4W, 5W</a:t>
            </a:r>
            <a:endParaRPr lang="en-US" sz="1000" dirty="0">
              <a:latin typeface="Arial" pitchFamily="34" charset="0"/>
            </a:endParaRPr>
          </a:p>
        </p:txBody>
      </p:sp>
      <p:sp>
        <p:nvSpPr>
          <p:cNvPr id="24" name="TextBox 23"/>
          <p:cNvSpPr txBox="1"/>
          <p:nvPr/>
        </p:nvSpPr>
        <p:spPr>
          <a:xfrm>
            <a:off x="4876800" y="3181350"/>
            <a:ext cx="1447800" cy="400110"/>
          </a:xfrm>
          <a:prstGeom prst="rect">
            <a:avLst/>
          </a:prstGeom>
          <a:noFill/>
          <a:ln>
            <a:noFill/>
          </a:ln>
        </p:spPr>
        <p:txBody>
          <a:bodyPr wrap="square" rtlCol="0">
            <a:spAutoFit/>
          </a:bodyPr>
          <a:lstStyle/>
          <a:p>
            <a:r>
              <a:rPr lang="en-US" sz="1000" dirty="0" smtClean="0">
                <a:latin typeface="Arial" pitchFamily="34" charset="0"/>
              </a:rPr>
              <a:t>Model: BWB</a:t>
            </a:r>
            <a:br>
              <a:rPr lang="en-US" sz="1000" dirty="0" smtClean="0">
                <a:latin typeface="Arial" pitchFamily="34" charset="0"/>
              </a:rPr>
            </a:br>
            <a:r>
              <a:rPr lang="en-US" sz="1000" dirty="0" smtClean="0">
                <a:latin typeface="Arial" pitchFamily="34" charset="0"/>
              </a:rPr>
              <a:t>2-12W</a:t>
            </a:r>
            <a:endParaRPr lang="en-US" sz="1000" dirty="0">
              <a:latin typeface="Arial" pitchFamily="34" charset="0"/>
            </a:endParaRPr>
          </a:p>
        </p:txBody>
      </p:sp>
      <p:sp>
        <p:nvSpPr>
          <p:cNvPr id="25" name="TextBox 24"/>
          <p:cNvSpPr txBox="1"/>
          <p:nvPr/>
        </p:nvSpPr>
        <p:spPr>
          <a:xfrm>
            <a:off x="6477000" y="3181350"/>
            <a:ext cx="1447800" cy="400110"/>
          </a:xfrm>
          <a:prstGeom prst="rect">
            <a:avLst/>
          </a:prstGeom>
          <a:noFill/>
          <a:ln>
            <a:noFill/>
          </a:ln>
        </p:spPr>
        <p:txBody>
          <a:bodyPr wrap="square" rtlCol="0">
            <a:spAutoFit/>
          </a:bodyPr>
          <a:lstStyle/>
          <a:p>
            <a:r>
              <a:rPr lang="en-US" sz="1000" dirty="0" smtClean="0">
                <a:latin typeface="Arial" pitchFamily="34" charset="0"/>
              </a:rPr>
              <a:t>Model: BWN</a:t>
            </a:r>
            <a:br>
              <a:rPr lang="en-US" sz="1000" dirty="0" smtClean="0">
                <a:latin typeface="Arial" pitchFamily="34" charset="0"/>
              </a:rPr>
            </a:br>
            <a:r>
              <a:rPr lang="en-US" sz="1000" dirty="0" smtClean="0">
                <a:latin typeface="Arial" pitchFamily="34" charset="0"/>
              </a:rPr>
              <a:t>2-5W</a:t>
            </a:r>
            <a:endParaRPr lang="en-US" sz="1000" dirty="0">
              <a:latin typeface="Arial" pitchFamily="34" charset="0"/>
            </a:endParaRPr>
          </a:p>
        </p:txBody>
      </p:sp>
      <p:sp>
        <p:nvSpPr>
          <p:cNvPr id="34" name="TextBox 33"/>
          <p:cNvSpPr txBox="1"/>
          <p:nvPr/>
        </p:nvSpPr>
        <p:spPr>
          <a:xfrm>
            <a:off x="3276600" y="4324350"/>
            <a:ext cx="1447800" cy="400110"/>
          </a:xfrm>
          <a:prstGeom prst="rect">
            <a:avLst/>
          </a:prstGeom>
          <a:noFill/>
          <a:ln>
            <a:noFill/>
          </a:ln>
        </p:spPr>
        <p:txBody>
          <a:bodyPr wrap="square" rtlCol="0">
            <a:spAutoFit/>
          </a:bodyPr>
          <a:lstStyle/>
          <a:p>
            <a:r>
              <a:rPr lang="en-US" sz="1000" dirty="0" smtClean="0">
                <a:latin typeface="Arial" pitchFamily="34" charset="0"/>
              </a:rPr>
              <a:t>Model: MFF</a:t>
            </a:r>
            <a:br>
              <a:rPr lang="en-US" sz="1000" dirty="0" smtClean="0">
                <a:latin typeface="Arial" pitchFamily="34" charset="0"/>
              </a:rPr>
            </a:br>
            <a:r>
              <a:rPr lang="en-US" sz="1000" dirty="0" smtClean="0">
                <a:latin typeface="Arial" pitchFamily="34" charset="0"/>
              </a:rPr>
              <a:t>0.33-4W</a:t>
            </a:r>
            <a:endParaRPr lang="en-US" sz="1000" dirty="0">
              <a:latin typeface="Arial" pitchFamily="34" charset="0"/>
            </a:endParaRPr>
          </a:p>
        </p:txBody>
      </p:sp>
      <p:sp>
        <p:nvSpPr>
          <p:cNvPr id="35" name="TextBox 34"/>
          <p:cNvSpPr txBox="1"/>
          <p:nvPr/>
        </p:nvSpPr>
        <p:spPr>
          <a:xfrm>
            <a:off x="4876800" y="4324350"/>
            <a:ext cx="1447800" cy="400110"/>
          </a:xfrm>
          <a:prstGeom prst="rect">
            <a:avLst/>
          </a:prstGeom>
          <a:noFill/>
          <a:ln>
            <a:noFill/>
          </a:ln>
        </p:spPr>
        <p:txBody>
          <a:bodyPr wrap="square" rtlCol="0">
            <a:spAutoFit/>
          </a:bodyPr>
          <a:lstStyle/>
          <a:p>
            <a:r>
              <a:rPr lang="en-US" sz="1000" dirty="0" smtClean="0">
                <a:latin typeface="Arial" pitchFamily="34" charset="0"/>
              </a:rPr>
              <a:t>Model: MFR</a:t>
            </a:r>
            <a:br>
              <a:rPr lang="en-US" sz="1000" dirty="0" smtClean="0">
                <a:latin typeface="Arial" pitchFamily="34" charset="0"/>
              </a:rPr>
            </a:br>
            <a:r>
              <a:rPr lang="en-US" sz="1000" dirty="0" smtClean="0">
                <a:latin typeface="Arial" pitchFamily="34" charset="0"/>
              </a:rPr>
              <a:t>0.33-5W</a:t>
            </a:r>
            <a:endParaRPr lang="en-US" sz="1000" dirty="0">
              <a:latin typeface="Arial" pitchFamily="34" charset="0"/>
            </a:endParaRPr>
          </a:p>
        </p:txBody>
      </p:sp>
      <p:sp>
        <p:nvSpPr>
          <p:cNvPr id="36" name="TextBox 35"/>
          <p:cNvSpPr txBox="1"/>
          <p:nvPr/>
        </p:nvSpPr>
        <p:spPr>
          <a:xfrm>
            <a:off x="6477000" y="4324350"/>
            <a:ext cx="1447800" cy="400110"/>
          </a:xfrm>
          <a:prstGeom prst="rect">
            <a:avLst/>
          </a:prstGeom>
          <a:noFill/>
          <a:ln>
            <a:noFill/>
          </a:ln>
        </p:spPr>
        <p:txBody>
          <a:bodyPr wrap="square" rtlCol="0">
            <a:spAutoFit/>
          </a:bodyPr>
          <a:lstStyle/>
          <a:p>
            <a:r>
              <a:rPr lang="en-US" sz="1000" dirty="0" smtClean="0">
                <a:latin typeface="Arial" pitchFamily="34" charset="0"/>
              </a:rPr>
              <a:t>Model: CS</a:t>
            </a:r>
            <a:br>
              <a:rPr lang="en-US" sz="1000" dirty="0" smtClean="0">
                <a:latin typeface="Arial" pitchFamily="34" charset="0"/>
              </a:rPr>
            </a:br>
            <a:r>
              <a:rPr lang="en-US" sz="1000" dirty="0" smtClean="0">
                <a:latin typeface="Arial" pitchFamily="34" charset="0"/>
              </a:rPr>
              <a:t>1/20-3W</a:t>
            </a:r>
            <a:endParaRPr lang="en-US" sz="1000" dirty="0">
              <a:latin typeface="Arial" pitchFamily="34" charset="0"/>
            </a:endParaRPr>
          </a:p>
        </p:txBody>
      </p:sp>
      <p:pic>
        <p:nvPicPr>
          <p:cNvPr id="33" name="Picture 32" descr="bwb (Custom).jpg"/>
          <p:cNvPicPr>
            <a:picLocks noChangeAspect="1"/>
          </p:cNvPicPr>
          <p:nvPr/>
        </p:nvPicPr>
        <p:blipFill>
          <a:blip r:embed="rId4"/>
          <a:stretch>
            <a:fillRect/>
          </a:stretch>
        </p:blipFill>
        <p:spPr>
          <a:xfrm>
            <a:off x="4800600" y="2571750"/>
            <a:ext cx="952501" cy="633413"/>
          </a:xfrm>
          <a:prstGeom prst="rect">
            <a:avLst/>
          </a:prstGeom>
        </p:spPr>
      </p:pic>
      <p:pic>
        <p:nvPicPr>
          <p:cNvPr id="49" name="Picture 48" descr="bwn (Custom).jpg"/>
          <p:cNvPicPr>
            <a:picLocks noChangeAspect="1"/>
          </p:cNvPicPr>
          <p:nvPr/>
        </p:nvPicPr>
        <p:blipFill>
          <a:blip r:embed="rId5"/>
          <a:stretch>
            <a:fillRect/>
          </a:stretch>
        </p:blipFill>
        <p:spPr>
          <a:xfrm>
            <a:off x="6400800" y="2495550"/>
            <a:ext cx="878700" cy="584336"/>
          </a:xfrm>
          <a:prstGeom prst="rect">
            <a:avLst/>
          </a:prstGeom>
        </p:spPr>
      </p:pic>
      <p:pic>
        <p:nvPicPr>
          <p:cNvPr id="50" name="Picture 49" descr="bwr (Custom).jpg"/>
          <p:cNvPicPr>
            <a:picLocks noChangeAspect="1"/>
          </p:cNvPicPr>
          <p:nvPr/>
        </p:nvPicPr>
        <p:blipFill>
          <a:blip r:embed="rId6"/>
          <a:stretch>
            <a:fillRect/>
          </a:stretch>
        </p:blipFill>
        <p:spPr>
          <a:xfrm>
            <a:off x="3200400" y="2647950"/>
            <a:ext cx="845132" cy="562013"/>
          </a:xfrm>
          <a:prstGeom prst="rect">
            <a:avLst/>
          </a:prstGeom>
        </p:spPr>
      </p:pic>
      <p:pic>
        <p:nvPicPr>
          <p:cNvPr id="51" name="Picture 50" descr="cs (Custom).jpg"/>
          <p:cNvPicPr>
            <a:picLocks noChangeAspect="1"/>
          </p:cNvPicPr>
          <p:nvPr/>
        </p:nvPicPr>
        <p:blipFill>
          <a:blip r:embed="rId7"/>
          <a:stretch>
            <a:fillRect/>
          </a:stretch>
        </p:blipFill>
        <p:spPr>
          <a:xfrm>
            <a:off x="6553200" y="3714750"/>
            <a:ext cx="852500" cy="588225"/>
          </a:xfrm>
          <a:prstGeom prst="rect">
            <a:avLst/>
          </a:prstGeom>
        </p:spPr>
      </p:pic>
      <p:pic>
        <p:nvPicPr>
          <p:cNvPr id="52" name="Picture 51" descr="ecs (Custom).jpg"/>
          <p:cNvPicPr>
            <a:picLocks noChangeAspect="1"/>
          </p:cNvPicPr>
          <p:nvPr/>
        </p:nvPicPr>
        <p:blipFill>
          <a:blip r:embed="rId8"/>
          <a:stretch>
            <a:fillRect/>
          </a:stretch>
        </p:blipFill>
        <p:spPr>
          <a:xfrm>
            <a:off x="1600200" y="2571750"/>
            <a:ext cx="945565" cy="628801"/>
          </a:xfrm>
          <a:prstGeom prst="rect">
            <a:avLst/>
          </a:prstGeom>
        </p:spPr>
      </p:pic>
      <p:pic>
        <p:nvPicPr>
          <p:cNvPr id="53" name="Picture 52" descr="lr (Custom).jpg"/>
          <p:cNvPicPr>
            <a:picLocks noChangeAspect="1"/>
          </p:cNvPicPr>
          <p:nvPr/>
        </p:nvPicPr>
        <p:blipFill>
          <a:blip r:embed="rId9"/>
          <a:stretch>
            <a:fillRect/>
          </a:stretch>
        </p:blipFill>
        <p:spPr>
          <a:xfrm>
            <a:off x="3200400" y="1504950"/>
            <a:ext cx="888300" cy="590720"/>
          </a:xfrm>
          <a:prstGeom prst="rect">
            <a:avLst/>
          </a:prstGeom>
        </p:spPr>
      </p:pic>
      <p:pic>
        <p:nvPicPr>
          <p:cNvPr id="54" name="Picture 53" descr="LR251212H (Custom).jpg"/>
          <p:cNvPicPr>
            <a:picLocks noChangeAspect="1"/>
          </p:cNvPicPr>
          <p:nvPr/>
        </p:nvPicPr>
        <p:blipFill>
          <a:blip r:embed="rId10"/>
          <a:stretch>
            <a:fillRect/>
          </a:stretch>
        </p:blipFill>
        <p:spPr>
          <a:xfrm>
            <a:off x="4876800" y="1428750"/>
            <a:ext cx="867842" cy="633525"/>
          </a:xfrm>
          <a:prstGeom prst="rect">
            <a:avLst/>
          </a:prstGeom>
        </p:spPr>
      </p:pic>
      <p:pic>
        <p:nvPicPr>
          <p:cNvPr id="55" name="Picture 54" descr="lre (Custom).jpg"/>
          <p:cNvPicPr>
            <a:picLocks noChangeAspect="1"/>
          </p:cNvPicPr>
          <p:nvPr/>
        </p:nvPicPr>
        <p:blipFill>
          <a:blip r:embed="rId11"/>
          <a:stretch>
            <a:fillRect/>
          </a:stretch>
        </p:blipFill>
        <p:spPr>
          <a:xfrm>
            <a:off x="6400800" y="1581150"/>
            <a:ext cx="863177" cy="574013"/>
          </a:xfrm>
          <a:prstGeom prst="rect">
            <a:avLst/>
          </a:prstGeom>
        </p:spPr>
      </p:pic>
      <p:pic>
        <p:nvPicPr>
          <p:cNvPr id="56" name="Picture 55" descr="mff (Custom).jpg"/>
          <p:cNvPicPr>
            <a:picLocks noChangeAspect="1"/>
          </p:cNvPicPr>
          <p:nvPr/>
        </p:nvPicPr>
        <p:blipFill>
          <a:blip r:embed="rId12"/>
          <a:stretch>
            <a:fillRect/>
          </a:stretch>
        </p:blipFill>
        <p:spPr>
          <a:xfrm>
            <a:off x="3276600" y="3638550"/>
            <a:ext cx="819300" cy="708695"/>
          </a:xfrm>
          <a:prstGeom prst="rect">
            <a:avLst/>
          </a:prstGeom>
        </p:spPr>
      </p:pic>
      <p:pic>
        <p:nvPicPr>
          <p:cNvPr id="57" name="Picture 56" descr="mfrfoil (Custom).jpg"/>
          <p:cNvPicPr>
            <a:picLocks noChangeAspect="1"/>
          </p:cNvPicPr>
          <p:nvPr/>
        </p:nvPicPr>
        <p:blipFill>
          <a:blip r:embed="rId13"/>
          <a:stretch>
            <a:fillRect/>
          </a:stretch>
        </p:blipFill>
        <p:spPr>
          <a:xfrm>
            <a:off x="4876800" y="3714750"/>
            <a:ext cx="870395" cy="578813"/>
          </a:xfrm>
          <a:prstGeom prst="rect">
            <a:avLst/>
          </a:prstGeom>
        </p:spPr>
      </p:pic>
      <p:pic>
        <p:nvPicPr>
          <p:cNvPr id="58" name="Picture 57" descr="mr (Custom).jpg"/>
          <p:cNvPicPr>
            <a:picLocks noChangeAspect="1"/>
          </p:cNvPicPr>
          <p:nvPr/>
        </p:nvPicPr>
        <p:blipFill>
          <a:blip r:embed="rId11"/>
          <a:stretch>
            <a:fillRect/>
          </a:stretch>
        </p:blipFill>
        <p:spPr>
          <a:xfrm>
            <a:off x="1600200" y="3790950"/>
            <a:ext cx="824100" cy="548027"/>
          </a:xfrm>
          <a:prstGeom prst="rect">
            <a:avLst/>
          </a:prstGeom>
        </p:spPr>
      </p:pic>
      <p:pic>
        <p:nvPicPr>
          <p:cNvPr id="59" name="Picture 58" descr="lr (Custom).jpg"/>
          <p:cNvPicPr>
            <a:picLocks noChangeAspect="1"/>
          </p:cNvPicPr>
          <p:nvPr/>
        </p:nvPicPr>
        <p:blipFill>
          <a:blip r:embed="rId9"/>
          <a:stretch>
            <a:fillRect/>
          </a:stretch>
        </p:blipFill>
        <p:spPr>
          <a:xfrm>
            <a:off x="1752600" y="1504950"/>
            <a:ext cx="888300" cy="5907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SMD (2/3)</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CSTN</a:t>
            </a:r>
            <a:br>
              <a:rPr lang="en-US" sz="1000" dirty="0" smtClean="0">
                <a:latin typeface="Arial" pitchFamily="34" charset="0"/>
              </a:rPr>
            </a:br>
            <a:r>
              <a:rPr lang="en-US" sz="1000" dirty="0" smtClean="0">
                <a:latin typeface="Arial" pitchFamily="34" charset="0"/>
              </a:rPr>
              <a:t>1/16-3W</a:t>
            </a:r>
            <a:endParaRPr lang="en-US" sz="1000" dirty="0">
              <a:latin typeface="Arial" pitchFamily="34" charset="0"/>
            </a:endParaRPr>
          </a:p>
        </p:txBody>
      </p:sp>
      <p:sp>
        <p:nvSpPr>
          <p:cNvPr id="15" name="TextBox 14"/>
          <p:cNvSpPr txBox="1"/>
          <p:nvPr/>
        </p:nvSpPr>
        <p:spPr>
          <a:xfrm>
            <a:off x="3276600" y="2114550"/>
            <a:ext cx="1447800" cy="400110"/>
          </a:xfrm>
          <a:prstGeom prst="rect">
            <a:avLst/>
          </a:prstGeom>
          <a:noFill/>
          <a:ln>
            <a:noFill/>
          </a:ln>
        </p:spPr>
        <p:txBody>
          <a:bodyPr wrap="square" rtlCol="0">
            <a:spAutoFit/>
          </a:bodyPr>
          <a:lstStyle/>
          <a:p>
            <a:r>
              <a:rPr lang="en-US" sz="1000" dirty="0" smtClean="0">
                <a:latin typeface="Arial" pitchFamily="34" charset="0"/>
              </a:rPr>
              <a:t>Model: RS</a:t>
            </a:r>
            <a:br>
              <a:rPr lang="en-US" sz="1000" dirty="0" smtClean="0">
                <a:latin typeface="Arial" pitchFamily="34" charset="0"/>
              </a:rPr>
            </a:br>
            <a:r>
              <a:rPr lang="en-US" sz="1000" dirty="0" smtClean="0">
                <a:latin typeface="Arial" pitchFamily="34" charset="0"/>
              </a:rPr>
              <a:t>1/16-2W</a:t>
            </a:r>
            <a:endParaRPr lang="en-US" sz="1000" dirty="0">
              <a:latin typeface="Arial" pitchFamily="34" charset="0"/>
            </a:endParaRPr>
          </a:p>
        </p:txBody>
      </p:sp>
      <p:sp>
        <p:nvSpPr>
          <p:cNvPr id="19" name="TextBox 18"/>
          <p:cNvSpPr txBox="1"/>
          <p:nvPr/>
        </p:nvSpPr>
        <p:spPr>
          <a:xfrm>
            <a:off x="4876800" y="2114550"/>
            <a:ext cx="1447800" cy="400110"/>
          </a:xfrm>
          <a:prstGeom prst="rect">
            <a:avLst/>
          </a:prstGeom>
          <a:noFill/>
          <a:ln>
            <a:noFill/>
          </a:ln>
        </p:spPr>
        <p:txBody>
          <a:bodyPr wrap="square" rtlCol="0">
            <a:spAutoFit/>
          </a:bodyPr>
          <a:lstStyle/>
          <a:p>
            <a:r>
              <a:rPr lang="en-US" sz="1000" dirty="0" smtClean="0">
                <a:latin typeface="Arial" pitchFamily="34" charset="0"/>
              </a:rPr>
              <a:t>Model: RTX</a:t>
            </a:r>
          </a:p>
          <a:p>
            <a:r>
              <a:rPr lang="en-US" sz="1000" dirty="0" smtClean="0">
                <a:latin typeface="Arial" pitchFamily="34" charset="0"/>
              </a:rPr>
              <a:t>1/8-2W</a:t>
            </a:r>
            <a:endParaRPr lang="en-US" sz="1000" dirty="0">
              <a:latin typeface="Arial" pitchFamily="34" charset="0"/>
            </a:endParaRPr>
          </a:p>
        </p:txBody>
      </p:sp>
      <p:sp>
        <p:nvSpPr>
          <p:cNvPr id="16" name="TextBox 15"/>
          <p:cNvSpPr txBox="1"/>
          <p:nvPr/>
        </p:nvSpPr>
        <p:spPr>
          <a:xfrm>
            <a:off x="6477000" y="2114550"/>
            <a:ext cx="1447800" cy="400110"/>
          </a:xfrm>
          <a:prstGeom prst="rect">
            <a:avLst/>
          </a:prstGeom>
          <a:noFill/>
          <a:ln>
            <a:noFill/>
          </a:ln>
        </p:spPr>
        <p:txBody>
          <a:bodyPr wrap="square" rtlCol="0">
            <a:spAutoFit/>
          </a:bodyPr>
          <a:lstStyle/>
          <a:p>
            <a:r>
              <a:rPr lang="en-US" sz="1000" dirty="0" smtClean="0">
                <a:latin typeface="Arial" pitchFamily="34" charset="0"/>
              </a:rPr>
              <a:t>Model: SMV</a:t>
            </a:r>
          </a:p>
          <a:p>
            <a:r>
              <a:rPr lang="en-US" sz="1000" dirty="0" smtClean="0">
                <a:latin typeface="Arial" pitchFamily="34" charset="0"/>
              </a:rPr>
              <a:t>5W</a:t>
            </a:r>
            <a:endParaRPr lang="en-US" sz="1000" dirty="0">
              <a:latin typeface="Arial" pitchFamily="34" charset="0"/>
            </a:endParaRPr>
          </a:p>
        </p:txBody>
      </p:sp>
      <p:sp>
        <p:nvSpPr>
          <p:cNvPr id="18" name="TextBox 17"/>
          <p:cNvSpPr txBox="1"/>
          <p:nvPr/>
        </p:nvSpPr>
        <p:spPr>
          <a:xfrm>
            <a:off x="1676400" y="3181350"/>
            <a:ext cx="1447800" cy="400110"/>
          </a:xfrm>
          <a:prstGeom prst="rect">
            <a:avLst/>
          </a:prstGeom>
          <a:noFill/>
          <a:ln>
            <a:noFill/>
          </a:ln>
        </p:spPr>
        <p:txBody>
          <a:bodyPr wrap="square" rtlCol="0">
            <a:spAutoFit/>
          </a:bodyPr>
          <a:lstStyle/>
          <a:p>
            <a:r>
              <a:rPr lang="en-US" sz="1000" dirty="0" smtClean="0">
                <a:latin typeface="Arial" pitchFamily="34" charset="0"/>
              </a:rPr>
              <a:t>Model: SMW</a:t>
            </a:r>
            <a:br>
              <a:rPr lang="en-US" sz="1000" dirty="0" smtClean="0">
                <a:latin typeface="Arial" pitchFamily="34" charset="0"/>
              </a:rPr>
            </a:br>
            <a:r>
              <a:rPr lang="en-US" sz="1000" dirty="0" smtClean="0">
                <a:latin typeface="Arial" pitchFamily="34" charset="0"/>
              </a:rPr>
              <a:t>2W, 3W, 5W</a:t>
            </a:r>
            <a:endParaRPr lang="en-US" sz="1000" dirty="0">
              <a:latin typeface="Arial" pitchFamily="34" charset="0"/>
            </a:endParaRPr>
          </a:p>
        </p:txBody>
      </p:sp>
      <p:sp>
        <p:nvSpPr>
          <p:cNvPr id="22" name="TextBox 21"/>
          <p:cNvSpPr txBox="1"/>
          <p:nvPr/>
        </p:nvSpPr>
        <p:spPr>
          <a:xfrm>
            <a:off x="1676400" y="4324350"/>
            <a:ext cx="1447800" cy="400110"/>
          </a:xfrm>
          <a:prstGeom prst="rect">
            <a:avLst/>
          </a:prstGeom>
          <a:noFill/>
          <a:ln>
            <a:noFill/>
          </a:ln>
        </p:spPr>
        <p:txBody>
          <a:bodyPr wrap="square" rtlCol="0">
            <a:spAutoFit/>
          </a:bodyPr>
          <a:lstStyle/>
          <a:p>
            <a:r>
              <a:rPr lang="en-US" sz="1000" dirty="0" smtClean="0">
                <a:latin typeface="Arial" pitchFamily="34" charset="0"/>
              </a:rPr>
              <a:t>Model: CSR</a:t>
            </a:r>
            <a:br>
              <a:rPr lang="en-US" sz="1000" dirty="0" smtClean="0">
                <a:latin typeface="Arial" pitchFamily="34" charset="0"/>
              </a:rPr>
            </a:br>
            <a:r>
              <a:rPr lang="en-US" sz="1000" dirty="0" smtClean="0">
                <a:latin typeface="Arial" pitchFamily="34" charset="0"/>
              </a:rPr>
              <a:t>1/4-2W</a:t>
            </a:r>
            <a:endParaRPr lang="en-US" sz="1000" dirty="0">
              <a:latin typeface="Arial" pitchFamily="34" charset="0"/>
            </a:endParaRPr>
          </a:p>
        </p:txBody>
      </p:sp>
      <p:sp>
        <p:nvSpPr>
          <p:cNvPr id="23" name="TextBox 22"/>
          <p:cNvSpPr txBox="1"/>
          <p:nvPr/>
        </p:nvSpPr>
        <p:spPr>
          <a:xfrm>
            <a:off x="3276600" y="3181350"/>
            <a:ext cx="1447800" cy="400110"/>
          </a:xfrm>
          <a:prstGeom prst="rect">
            <a:avLst/>
          </a:prstGeom>
          <a:noFill/>
          <a:ln>
            <a:noFill/>
          </a:ln>
        </p:spPr>
        <p:txBody>
          <a:bodyPr wrap="square" rtlCol="0">
            <a:spAutoFit/>
          </a:bodyPr>
          <a:lstStyle/>
          <a:p>
            <a:r>
              <a:rPr lang="en-US" sz="1000" dirty="0" smtClean="0">
                <a:latin typeface="Arial" pitchFamily="34" charset="0"/>
              </a:rPr>
              <a:t>Model: AR</a:t>
            </a:r>
            <a:br>
              <a:rPr lang="en-US" sz="1000" dirty="0" smtClean="0">
                <a:latin typeface="Arial" pitchFamily="34" charset="0"/>
              </a:rPr>
            </a:br>
            <a:r>
              <a:rPr lang="en-US" sz="1000" dirty="0" smtClean="0">
                <a:latin typeface="Arial" pitchFamily="34" charset="0"/>
              </a:rPr>
              <a:t>1/32-1W</a:t>
            </a:r>
            <a:endParaRPr lang="en-US" sz="1000" dirty="0">
              <a:latin typeface="Arial" pitchFamily="34" charset="0"/>
            </a:endParaRPr>
          </a:p>
        </p:txBody>
      </p:sp>
      <p:sp>
        <p:nvSpPr>
          <p:cNvPr id="24" name="TextBox 23"/>
          <p:cNvSpPr txBox="1"/>
          <p:nvPr/>
        </p:nvSpPr>
        <p:spPr>
          <a:xfrm>
            <a:off x="4876800" y="3181350"/>
            <a:ext cx="1447800" cy="400110"/>
          </a:xfrm>
          <a:prstGeom prst="rect">
            <a:avLst/>
          </a:prstGeom>
          <a:noFill/>
          <a:ln>
            <a:noFill/>
          </a:ln>
        </p:spPr>
        <p:txBody>
          <a:bodyPr wrap="square" rtlCol="0">
            <a:spAutoFit/>
          </a:bodyPr>
          <a:lstStyle/>
          <a:p>
            <a:r>
              <a:rPr lang="en-US" sz="1000" dirty="0" smtClean="0">
                <a:latin typeface="Arial" pitchFamily="34" charset="0"/>
              </a:rPr>
              <a:t>Model: T</a:t>
            </a:r>
            <a:br>
              <a:rPr lang="en-US" sz="1000" dirty="0" smtClean="0">
                <a:latin typeface="Arial" pitchFamily="34" charset="0"/>
              </a:rPr>
            </a:br>
            <a:r>
              <a:rPr lang="en-US" sz="1000" dirty="0" smtClean="0">
                <a:latin typeface="Arial" pitchFamily="34" charset="0"/>
              </a:rPr>
              <a:t>1/4-2W</a:t>
            </a:r>
            <a:endParaRPr lang="en-US" sz="1000" dirty="0">
              <a:latin typeface="Arial" pitchFamily="34" charset="0"/>
            </a:endParaRPr>
          </a:p>
        </p:txBody>
      </p:sp>
      <p:sp>
        <p:nvSpPr>
          <p:cNvPr id="25" name="TextBox 24"/>
          <p:cNvSpPr txBox="1"/>
          <p:nvPr/>
        </p:nvSpPr>
        <p:spPr>
          <a:xfrm>
            <a:off x="6477000" y="3181350"/>
            <a:ext cx="1447800" cy="400110"/>
          </a:xfrm>
          <a:prstGeom prst="rect">
            <a:avLst/>
          </a:prstGeom>
          <a:noFill/>
          <a:ln>
            <a:noFill/>
          </a:ln>
        </p:spPr>
        <p:txBody>
          <a:bodyPr wrap="square" rtlCol="0">
            <a:spAutoFit/>
          </a:bodyPr>
          <a:lstStyle/>
          <a:p>
            <a:r>
              <a:rPr lang="en-US" sz="1000" dirty="0" smtClean="0">
                <a:latin typeface="Arial" pitchFamily="34" charset="0"/>
              </a:rPr>
              <a:t>Model: SM</a:t>
            </a:r>
            <a:br>
              <a:rPr lang="en-US" sz="1000" dirty="0" smtClean="0">
                <a:latin typeface="Arial" pitchFamily="34" charset="0"/>
              </a:rPr>
            </a:br>
            <a:r>
              <a:rPr lang="en-US" sz="1000" dirty="0" smtClean="0">
                <a:latin typeface="Arial" pitchFamily="34" charset="0"/>
              </a:rPr>
              <a:t>1/8-2W</a:t>
            </a:r>
            <a:endParaRPr lang="en-US" sz="1000" dirty="0">
              <a:latin typeface="Arial" pitchFamily="34" charset="0"/>
            </a:endParaRPr>
          </a:p>
        </p:txBody>
      </p:sp>
      <p:sp>
        <p:nvSpPr>
          <p:cNvPr id="34" name="TextBox 33"/>
          <p:cNvSpPr txBox="1"/>
          <p:nvPr/>
        </p:nvSpPr>
        <p:spPr>
          <a:xfrm>
            <a:off x="3276600" y="4324350"/>
            <a:ext cx="1447800" cy="400110"/>
          </a:xfrm>
          <a:prstGeom prst="rect">
            <a:avLst/>
          </a:prstGeom>
          <a:noFill/>
          <a:ln>
            <a:noFill/>
          </a:ln>
        </p:spPr>
        <p:txBody>
          <a:bodyPr wrap="square" rtlCol="0">
            <a:spAutoFit/>
          </a:bodyPr>
          <a:lstStyle/>
          <a:p>
            <a:r>
              <a:rPr lang="en-US" sz="1000" dirty="0" smtClean="0">
                <a:latin typeface="Arial" pitchFamily="34" charset="0"/>
              </a:rPr>
              <a:t>Model: CFS</a:t>
            </a:r>
            <a:br>
              <a:rPr lang="en-US" sz="1000" dirty="0" smtClean="0">
                <a:latin typeface="Arial" pitchFamily="34" charset="0"/>
              </a:rPr>
            </a:br>
            <a:r>
              <a:rPr lang="en-US" sz="1000" dirty="0" smtClean="0">
                <a:latin typeface="Arial" pitchFamily="34" charset="0"/>
              </a:rPr>
              <a:t>1/4-2W</a:t>
            </a:r>
            <a:endParaRPr lang="en-US" sz="1000" dirty="0">
              <a:latin typeface="Arial" pitchFamily="34" charset="0"/>
            </a:endParaRPr>
          </a:p>
        </p:txBody>
      </p:sp>
      <p:sp>
        <p:nvSpPr>
          <p:cNvPr id="35" name="TextBox 34"/>
          <p:cNvSpPr txBox="1"/>
          <p:nvPr/>
        </p:nvSpPr>
        <p:spPr>
          <a:xfrm>
            <a:off x="4876800" y="4324350"/>
            <a:ext cx="1447800" cy="400110"/>
          </a:xfrm>
          <a:prstGeom prst="rect">
            <a:avLst/>
          </a:prstGeom>
          <a:noFill/>
          <a:ln>
            <a:noFill/>
          </a:ln>
        </p:spPr>
        <p:txBody>
          <a:bodyPr wrap="square" rtlCol="0">
            <a:spAutoFit/>
          </a:bodyPr>
          <a:lstStyle/>
          <a:p>
            <a:r>
              <a:rPr lang="en-US" sz="1000" dirty="0" smtClean="0">
                <a:latin typeface="Arial" pitchFamily="34" charset="0"/>
              </a:rPr>
              <a:t>Model: SMF</a:t>
            </a:r>
            <a:br>
              <a:rPr lang="en-US" sz="1000" dirty="0" smtClean="0">
                <a:latin typeface="Arial" pitchFamily="34" charset="0"/>
              </a:rPr>
            </a:br>
            <a:r>
              <a:rPr lang="en-US" sz="1000" dirty="0" smtClean="0">
                <a:latin typeface="Arial" pitchFamily="34" charset="0"/>
              </a:rPr>
              <a:t>2W, 3W, 5W</a:t>
            </a:r>
            <a:endParaRPr lang="en-US" sz="1000" dirty="0">
              <a:latin typeface="Arial" pitchFamily="34" charset="0"/>
            </a:endParaRPr>
          </a:p>
        </p:txBody>
      </p:sp>
      <p:sp>
        <p:nvSpPr>
          <p:cNvPr id="36" name="TextBox 35"/>
          <p:cNvSpPr txBox="1"/>
          <p:nvPr/>
        </p:nvSpPr>
        <p:spPr>
          <a:xfrm>
            <a:off x="6477000" y="4324350"/>
            <a:ext cx="1447800" cy="400110"/>
          </a:xfrm>
          <a:prstGeom prst="rect">
            <a:avLst/>
          </a:prstGeom>
          <a:noFill/>
          <a:ln>
            <a:noFill/>
          </a:ln>
        </p:spPr>
        <p:txBody>
          <a:bodyPr wrap="square" rtlCol="0">
            <a:spAutoFit/>
          </a:bodyPr>
          <a:lstStyle/>
          <a:p>
            <a:r>
              <a:rPr lang="en-US" sz="1000" dirty="0" smtClean="0">
                <a:latin typeface="Arial" pitchFamily="34" charset="0"/>
              </a:rPr>
              <a:t>Model: HVTK (HVR)</a:t>
            </a:r>
            <a:br>
              <a:rPr lang="en-US" sz="1000" dirty="0" smtClean="0">
                <a:latin typeface="Arial" pitchFamily="34" charset="0"/>
              </a:rPr>
            </a:br>
            <a:r>
              <a:rPr lang="en-US" sz="1000" dirty="0" smtClean="0">
                <a:latin typeface="Arial" pitchFamily="34" charset="0"/>
              </a:rPr>
              <a:t>1/16-1W</a:t>
            </a:r>
            <a:endParaRPr lang="en-US" sz="1000" dirty="0">
              <a:latin typeface="Arial" pitchFamily="34" charset="0"/>
            </a:endParaRPr>
          </a:p>
        </p:txBody>
      </p:sp>
      <p:pic>
        <p:nvPicPr>
          <p:cNvPr id="33" name="Picture 32" descr="ar (Custom).jpg"/>
          <p:cNvPicPr>
            <a:picLocks noChangeAspect="1"/>
          </p:cNvPicPr>
          <p:nvPr/>
        </p:nvPicPr>
        <p:blipFill>
          <a:blip r:embed="rId4"/>
          <a:stretch>
            <a:fillRect/>
          </a:stretch>
        </p:blipFill>
        <p:spPr>
          <a:xfrm>
            <a:off x="3276600" y="2571750"/>
            <a:ext cx="841260" cy="576263"/>
          </a:xfrm>
          <a:prstGeom prst="rect">
            <a:avLst/>
          </a:prstGeom>
        </p:spPr>
      </p:pic>
      <p:pic>
        <p:nvPicPr>
          <p:cNvPr id="49" name="Picture 48" descr="cfs (Custom).jpg"/>
          <p:cNvPicPr>
            <a:picLocks noChangeAspect="1"/>
          </p:cNvPicPr>
          <p:nvPr/>
        </p:nvPicPr>
        <p:blipFill>
          <a:blip r:embed="rId5"/>
          <a:stretch>
            <a:fillRect/>
          </a:stretch>
        </p:blipFill>
        <p:spPr>
          <a:xfrm>
            <a:off x="3276600" y="3714750"/>
            <a:ext cx="849284" cy="607238"/>
          </a:xfrm>
          <a:prstGeom prst="rect">
            <a:avLst/>
          </a:prstGeom>
        </p:spPr>
      </p:pic>
      <p:pic>
        <p:nvPicPr>
          <p:cNvPr id="50" name="Picture 49" descr="csr (Custom).jpg"/>
          <p:cNvPicPr>
            <a:picLocks noChangeAspect="1"/>
          </p:cNvPicPr>
          <p:nvPr/>
        </p:nvPicPr>
        <p:blipFill>
          <a:blip r:embed="rId6"/>
          <a:stretch>
            <a:fillRect/>
          </a:stretch>
        </p:blipFill>
        <p:spPr>
          <a:xfrm>
            <a:off x="1676400" y="3714750"/>
            <a:ext cx="849022" cy="585825"/>
          </a:xfrm>
          <a:prstGeom prst="rect">
            <a:avLst/>
          </a:prstGeom>
        </p:spPr>
      </p:pic>
      <p:pic>
        <p:nvPicPr>
          <p:cNvPr id="51" name="Picture 50" descr="cstntcs (Custom).jpg"/>
          <p:cNvPicPr>
            <a:picLocks noChangeAspect="1"/>
          </p:cNvPicPr>
          <p:nvPr/>
        </p:nvPicPr>
        <p:blipFill>
          <a:blip r:embed="rId7"/>
          <a:stretch>
            <a:fillRect/>
          </a:stretch>
        </p:blipFill>
        <p:spPr>
          <a:xfrm>
            <a:off x="4724400" y="1428750"/>
            <a:ext cx="870357" cy="731100"/>
          </a:xfrm>
          <a:prstGeom prst="rect">
            <a:avLst/>
          </a:prstGeom>
        </p:spPr>
      </p:pic>
      <p:pic>
        <p:nvPicPr>
          <p:cNvPr id="52" name="Picture 51" descr="hvtkhvr (Custom).jpg"/>
          <p:cNvPicPr>
            <a:picLocks noChangeAspect="1"/>
          </p:cNvPicPr>
          <p:nvPr/>
        </p:nvPicPr>
        <p:blipFill>
          <a:blip r:embed="rId8"/>
          <a:stretch>
            <a:fillRect/>
          </a:stretch>
        </p:blipFill>
        <p:spPr>
          <a:xfrm>
            <a:off x="6477000" y="3790950"/>
            <a:ext cx="836675" cy="481088"/>
          </a:xfrm>
          <a:prstGeom prst="rect">
            <a:avLst/>
          </a:prstGeom>
        </p:spPr>
      </p:pic>
      <p:pic>
        <p:nvPicPr>
          <p:cNvPr id="53" name="Picture 52" descr="rs (Custom).jpg"/>
          <p:cNvPicPr>
            <a:picLocks noChangeAspect="1"/>
          </p:cNvPicPr>
          <p:nvPr/>
        </p:nvPicPr>
        <p:blipFill>
          <a:blip r:embed="rId7"/>
          <a:stretch>
            <a:fillRect/>
          </a:stretch>
        </p:blipFill>
        <p:spPr>
          <a:xfrm>
            <a:off x="3276600" y="1428750"/>
            <a:ext cx="888300" cy="746172"/>
          </a:xfrm>
          <a:prstGeom prst="rect">
            <a:avLst/>
          </a:prstGeom>
        </p:spPr>
      </p:pic>
      <p:pic>
        <p:nvPicPr>
          <p:cNvPr id="54" name="Picture 53" descr="rtx (Custom).jpg"/>
          <p:cNvPicPr>
            <a:picLocks noChangeAspect="1"/>
          </p:cNvPicPr>
          <p:nvPr/>
        </p:nvPicPr>
        <p:blipFill>
          <a:blip r:embed="rId7"/>
          <a:stretch>
            <a:fillRect/>
          </a:stretch>
        </p:blipFill>
        <p:spPr>
          <a:xfrm>
            <a:off x="1600200" y="1428750"/>
            <a:ext cx="890700" cy="748188"/>
          </a:xfrm>
          <a:prstGeom prst="rect">
            <a:avLst/>
          </a:prstGeom>
        </p:spPr>
      </p:pic>
      <p:pic>
        <p:nvPicPr>
          <p:cNvPr id="55" name="Picture 54" descr="sm (Custom).jpg"/>
          <p:cNvPicPr>
            <a:picLocks noChangeAspect="1"/>
          </p:cNvPicPr>
          <p:nvPr/>
        </p:nvPicPr>
        <p:blipFill>
          <a:blip r:embed="rId9"/>
          <a:stretch>
            <a:fillRect/>
          </a:stretch>
        </p:blipFill>
        <p:spPr>
          <a:xfrm>
            <a:off x="6400800" y="2647950"/>
            <a:ext cx="893100" cy="593912"/>
          </a:xfrm>
          <a:prstGeom prst="rect">
            <a:avLst/>
          </a:prstGeom>
        </p:spPr>
      </p:pic>
      <p:pic>
        <p:nvPicPr>
          <p:cNvPr id="56" name="Picture 55" descr="smf (Custom).jpg"/>
          <p:cNvPicPr>
            <a:picLocks noChangeAspect="1"/>
          </p:cNvPicPr>
          <p:nvPr/>
        </p:nvPicPr>
        <p:blipFill>
          <a:blip r:embed="rId10"/>
          <a:stretch>
            <a:fillRect/>
          </a:stretch>
        </p:blipFill>
        <p:spPr>
          <a:xfrm>
            <a:off x="4800600" y="3714750"/>
            <a:ext cx="895500" cy="595508"/>
          </a:xfrm>
          <a:prstGeom prst="rect">
            <a:avLst/>
          </a:prstGeom>
        </p:spPr>
      </p:pic>
      <p:pic>
        <p:nvPicPr>
          <p:cNvPr id="57" name="Picture 56" descr="smvsmr (Custom).jpg"/>
          <p:cNvPicPr>
            <a:picLocks noChangeAspect="1"/>
          </p:cNvPicPr>
          <p:nvPr/>
        </p:nvPicPr>
        <p:blipFill>
          <a:blip r:embed="rId11"/>
          <a:stretch>
            <a:fillRect/>
          </a:stretch>
        </p:blipFill>
        <p:spPr>
          <a:xfrm>
            <a:off x="6477000" y="1581150"/>
            <a:ext cx="897900" cy="570167"/>
          </a:xfrm>
          <a:prstGeom prst="rect">
            <a:avLst/>
          </a:prstGeom>
        </p:spPr>
      </p:pic>
      <p:pic>
        <p:nvPicPr>
          <p:cNvPr id="58" name="Picture 57" descr="smw (Custom).jpg"/>
          <p:cNvPicPr>
            <a:picLocks noChangeAspect="1"/>
          </p:cNvPicPr>
          <p:nvPr/>
        </p:nvPicPr>
        <p:blipFill>
          <a:blip r:embed="rId10"/>
          <a:stretch>
            <a:fillRect/>
          </a:stretch>
        </p:blipFill>
        <p:spPr>
          <a:xfrm>
            <a:off x="1600200" y="2647950"/>
            <a:ext cx="900300" cy="598700"/>
          </a:xfrm>
          <a:prstGeom prst="rect">
            <a:avLst/>
          </a:prstGeom>
        </p:spPr>
      </p:pic>
      <p:pic>
        <p:nvPicPr>
          <p:cNvPr id="59" name="Picture 58" descr="t (Custom).jpg"/>
          <p:cNvPicPr>
            <a:picLocks noChangeAspect="1"/>
          </p:cNvPicPr>
          <p:nvPr/>
        </p:nvPicPr>
        <p:blipFill>
          <a:blip r:embed="rId12"/>
          <a:stretch>
            <a:fillRect/>
          </a:stretch>
        </p:blipFill>
        <p:spPr>
          <a:xfrm>
            <a:off x="4800600" y="2571750"/>
            <a:ext cx="902700" cy="6183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SMD (3/3)</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SMG</a:t>
            </a:r>
            <a:br>
              <a:rPr lang="en-US" sz="1000" dirty="0" smtClean="0">
                <a:latin typeface="Arial" pitchFamily="34" charset="0"/>
              </a:rPr>
            </a:br>
            <a:r>
              <a:rPr lang="en-US" sz="1000" dirty="0" smtClean="0">
                <a:latin typeface="Arial" pitchFamily="34" charset="0"/>
              </a:rPr>
              <a:t>1W, 2W, 3W</a:t>
            </a:r>
            <a:endParaRPr lang="en-US" sz="1000" dirty="0">
              <a:latin typeface="Arial" pitchFamily="34" charset="0"/>
            </a:endParaRPr>
          </a:p>
        </p:txBody>
      </p:sp>
      <p:sp>
        <p:nvSpPr>
          <p:cNvPr id="15" name="TextBox 14"/>
          <p:cNvSpPr txBox="1"/>
          <p:nvPr/>
        </p:nvSpPr>
        <p:spPr>
          <a:xfrm>
            <a:off x="3276600" y="2114550"/>
            <a:ext cx="1447800" cy="553998"/>
          </a:xfrm>
          <a:prstGeom prst="rect">
            <a:avLst/>
          </a:prstGeom>
          <a:noFill/>
          <a:ln>
            <a:noFill/>
          </a:ln>
        </p:spPr>
        <p:txBody>
          <a:bodyPr wrap="square" rtlCol="0">
            <a:spAutoFit/>
          </a:bodyPr>
          <a:lstStyle/>
          <a:p>
            <a:r>
              <a:rPr lang="en-US" sz="1000" dirty="0" smtClean="0">
                <a:latin typeface="Arial" pitchFamily="34" charset="0"/>
              </a:rPr>
              <a:t>Model: TNP25, TNP45</a:t>
            </a:r>
            <a:br>
              <a:rPr lang="en-US" sz="1000" dirty="0" smtClean="0">
                <a:latin typeface="Arial" pitchFamily="34" charset="0"/>
              </a:rPr>
            </a:br>
            <a:r>
              <a:rPr lang="en-US" sz="1000" dirty="0" smtClean="0">
                <a:latin typeface="Arial" pitchFamily="34" charset="0"/>
              </a:rPr>
              <a:t>25W, 45W</a:t>
            </a:r>
            <a:endParaRPr lang="en-US" sz="1000" dirty="0">
              <a:latin typeface="Arial" pitchFamily="34" charset="0"/>
            </a:endParaRPr>
          </a:p>
        </p:txBody>
      </p:sp>
      <p:pic>
        <p:nvPicPr>
          <p:cNvPr id="16" name="Picture 15" descr="smg (Custom).jpg"/>
          <p:cNvPicPr>
            <a:picLocks noChangeAspect="1"/>
          </p:cNvPicPr>
          <p:nvPr/>
        </p:nvPicPr>
        <p:blipFill>
          <a:blip r:embed="rId4"/>
          <a:stretch>
            <a:fillRect/>
          </a:stretch>
        </p:blipFill>
        <p:spPr>
          <a:xfrm>
            <a:off x="1676400" y="1428750"/>
            <a:ext cx="879433" cy="716738"/>
          </a:xfrm>
          <a:prstGeom prst="rect">
            <a:avLst/>
          </a:prstGeom>
        </p:spPr>
      </p:pic>
      <p:pic>
        <p:nvPicPr>
          <p:cNvPr id="17" name="Picture 16" descr="tnp2545 (Custom).jpg"/>
          <p:cNvPicPr>
            <a:picLocks noChangeAspect="1"/>
          </p:cNvPicPr>
          <p:nvPr/>
        </p:nvPicPr>
        <p:blipFill>
          <a:blip r:embed="rId5"/>
          <a:stretch>
            <a:fillRect/>
          </a:stretch>
        </p:blipFill>
        <p:spPr>
          <a:xfrm>
            <a:off x="3352800" y="1504950"/>
            <a:ext cx="921775" cy="571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Loadbanks</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RLB</a:t>
            </a:r>
            <a:br>
              <a:rPr lang="en-US" sz="1000" dirty="0" smtClean="0">
                <a:latin typeface="Arial" pitchFamily="34" charset="0"/>
              </a:rPr>
            </a:br>
            <a:r>
              <a:rPr lang="en-US" sz="1000" dirty="0" smtClean="0">
                <a:latin typeface="Arial" pitchFamily="34" charset="0"/>
              </a:rPr>
              <a:t>50KW-3000KW</a:t>
            </a:r>
            <a:endParaRPr lang="en-US" sz="1000" dirty="0">
              <a:latin typeface="Arial" pitchFamily="34" charset="0"/>
            </a:endParaRPr>
          </a:p>
        </p:txBody>
      </p:sp>
      <p:pic>
        <p:nvPicPr>
          <p:cNvPr id="16" name="Picture 15" descr="rlb (Custom).jpg"/>
          <p:cNvPicPr>
            <a:picLocks noChangeAspect="1"/>
          </p:cNvPicPr>
          <p:nvPr/>
        </p:nvPicPr>
        <p:blipFill>
          <a:blip r:embed="rId4"/>
          <a:stretch>
            <a:fillRect/>
          </a:stretch>
        </p:blipFill>
        <p:spPr>
          <a:xfrm>
            <a:off x="1752600" y="1504950"/>
            <a:ext cx="624078" cy="685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971800" y="1962150"/>
            <a:ext cx="5814900" cy="91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FACTORY TOUR</a:t>
            </a:r>
            <a:endParaRPr dirty="0"/>
          </a:p>
        </p:txBody>
      </p:sp>
      <p:sp>
        <p:nvSpPr>
          <p:cNvPr id="8" name="Rectangle 7"/>
          <p:cNvSpPr/>
          <p:nvPr/>
        </p:nvSpPr>
        <p:spPr>
          <a:xfrm>
            <a:off x="8763000" y="4324350"/>
            <a:ext cx="38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95000"/>
                  </a:schemeClr>
                </a:solidFill>
              </a:rPr>
              <a:t>16</a:t>
            </a:r>
            <a:endParaRPr lang="en-US" b="1" dirty="0">
              <a:solidFill>
                <a:schemeClr val="bg1">
                  <a:lumMod val="95000"/>
                </a:schemeClr>
              </a:solidFill>
            </a:endParaRPr>
          </a:p>
        </p:txBody>
      </p:sp>
      <p:sp>
        <p:nvSpPr>
          <p:cNvPr id="10" name="Google Shape;414;p39"/>
          <p:cNvSpPr/>
          <p:nvPr/>
        </p:nvSpPr>
        <p:spPr>
          <a:xfrm>
            <a:off x="8382000" y="43243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BUILDING AND HEAD OFFICE</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pic>
        <p:nvPicPr>
          <p:cNvPr id="9" name="Picture 8" descr="Exterior 2020-07-06.jpg"/>
          <p:cNvPicPr>
            <a:picLocks noChangeAspect="1"/>
          </p:cNvPicPr>
          <p:nvPr/>
        </p:nvPicPr>
        <p:blipFill>
          <a:blip r:embed="rId4"/>
          <a:stretch>
            <a:fillRect/>
          </a:stretch>
        </p:blipFill>
        <p:spPr>
          <a:xfrm>
            <a:off x="2819400" y="1276350"/>
            <a:ext cx="5376481" cy="3519493"/>
          </a:xfrm>
          <a:prstGeom prst="rect">
            <a:avLst/>
          </a:prstGeom>
        </p:spPr>
      </p:pic>
      <p:sp>
        <p:nvSpPr>
          <p:cNvPr id="10" name="Google Shape;414;p39"/>
          <p:cNvSpPr/>
          <p:nvPr/>
        </p:nvSpPr>
        <p:spPr>
          <a:xfrm>
            <a:off x="8305800" y="44005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219200" y="2647950"/>
            <a:ext cx="1709122" cy="707886"/>
          </a:xfrm>
          <a:prstGeom prst="rect">
            <a:avLst/>
          </a:prstGeom>
          <a:noFill/>
        </p:spPr>
        <p:txBody>
          <a:bodyPr wrap="none" rtlCol="0">
            <a:spAutoFit/>
          </a:bodyPr>
          <a:lstStyle/>
          <a:p>
            <a:r>
              <a:rPr lang="en-US" sz="1000" dirty="0" smtClean="0">
                <a:latin typeface="Arial" pitchFamily="34" charset="0"/>
              </a:rPr>
              <a:t>Originally  924 m², in 1995,</a:t>
            </a:r>
          </a:p>
          <a:p>
            <a:r>
              <a:rPr lang="en-US" sz="1000" dirty="0" smtClean="0">
                <a:latin typeface="Arial" pitchFamily="34" charset="0"/>
              </a:rPr>
              <a:t>this site has grown to its</a:t>
            </a:r>
          </a:p>
          <a:p>
            <a:r>
              <a:rPr lang="en-US" sz="1000" dirty="0" smtClean="0">
                <a:latin typeface="Arial" pitchFamily="34" charset="0"/>
              </a:rPr>
              <a:t>current floor space of </a:t>
            </a:r>
          </a:p>
          <a:p>
            <a:r>
              <a:rPr lang="en-US" sz="1000" dirty="0" smtClean="0">
                <a:latin typeface="Arial" pitchFamily="34" charset="0"/>
              </a:rPr>
              <a:t>2489 m².  </a:t>
            </a:r>
            <a:endParaRPr lang="en-US" sz="1000" dirty="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ADMINISTRATION</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sp>
        <p:nvSpPr>
          <p:cNvPr id="10" name="Google Shape;414;p39"/>
          <p:cNvSpPr/>
          <p:nvPr/>
        </p:nvSpPr>
        <p:spPr>
          <a:xfrm>
            <a:off x="8305800" y="44005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219200" y="2647950"/>
            <a:ext cx="1741182" cy="553998"/>
          </a:xfrm>
          <a:prstGeom prst="rect">
            <a:avLst/>
          </a:prstGeom>
          <a:noFill/>
        </p:spPr>
        <p:txBody>
          <a:bodyPr wrap="none" rtlCol="0">
            <a:spAutoFit/>
          </a:bodyPr>
          <a:lstStyle/>
          <a:p>
            <a:r>
              <a:rPr lang="en-US" sz="1000" dirty="0" smtClean="0">
                <a:latin typeface="Arial" pitchFamily="34" charset="0"/>
              </a:rPr>
              <a:t>As with any other factory,</a:t>
            </a:r>
          </a:p>
          <a:p>
            <a:r>
              <a:rPr lang="en-US" sz="1000" dirty="0" smtClean="0">
                <a:latin typeface="Arial" pitchFamily="34" charset="0"/>
              </a:rPr>
              <a:t>there is sales, marketing</a:t>
            </a:r>
          </a:p>
          <a:p>
            <a:r>
              <a:rPr lang="en-US" sz="1000" dirty="0" smtClean="0">
                <a:latin typeface="Arial" pitchFamily="34" charset="0"/>
              </a:rPr>
              <a:t>accounting and purchasing.</a:t>
            </a:r>
          </a:p>
        </p:txBody>
      </p:sp>
      <p:pic>
        <p:nvPicPr>
          <p:cNvPr id="8" name="Picture 7" descr="Admin 2020-07-06.jpg"/>
          <p:cNvPicPr>
            <a:picLocks noChangeAspect="1"/>
          </p:cNvPicPr>
          <p:nvPr/>
        </p:nvPicPr>
        <p:blipFill>
          <a:blip r:embed="rId4"/>
          <a:stretch>
            <a:fillRect/>
          </a:stretch>
        </p:blipFill>
        <p:spPr>
          <a:xfrm>
            <a:off x="2819400" y="1276350"/>
            <a:ext cx="5354645" cy="3505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EDUCATION CENTER</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sp>
        <p:nvSpPr>
          <p:cNvPr id="10" name="Google Shape;414;p39"/>
          <p:cNvSpPr/>
          <p:nvPr/>
        </p:nvSpPr>
        <p:spPr>
          <a:xfrm>
            <a:off x="8305800" y="44005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219200" y="2647950"/>
            <a:ext cx="1616148" cy="707886"/>
          </a:xfrm>
          <a:prstGeom prst="rect">
            <a:avLst/>
          </a:prstGeom>
          <a:noFill/>
        </p:spPr>
        <p:txBody>
          <a:bodyPr wrap="none" rtlCol="0">
            <a:spAutoFit/>
          </a:bodyPr>
          <a:lstStyle/>
          <a:p>
            <a:r>
              <a:rPr lang="en-US" sz="1000" dirty="0" smtClean="0">
                <a:latin typeface="Arial" pitchFamily="34" charset="0"/>
              </a:rPr>
              <a:t>Production techniques,</a:t>
            </a:r>
          </a:p>
          <a:p>
            <a:r>
              <a:rPr lang="en-US" sz="1000" dirty="0" smtClean="0">
                <a:latin typeface="Arial" pitchFamily="34" charset="0"/>
              </a:rPr>
              <a:t>safety, orientation and</a:t>
            </a:r>
          </a:p>
          <a:p>
            <a:r>
              <a:rPr lang="en-US" sz="1000" dirty="0" smtClean="0">
                <a:latin typeface="Arial" pitchFamily="34" charset="0"/>
              </a:rPr>
              <a:t>numerous other  subjects</a:t>
            </a:r>
          </a:p>
          <a:p>
            <a:r>
              <a:rPr lang="en-US" sz="1000" dirty="0" smtClean="0">
                <a:latin typeface="Arial" pitchFamily="34" charset="0"/>
              </a:rPr>
              <a:t>are taught here.</a:t>
            </a:r>
          </a:p>
        </p:txBody>
      </p:sp>
      <p:pic>
        <p:nvPicPr>
          <p:cNvPr id="9" name="Picture 8" descr="Education Room 2020-07-06.jpg"/>
          <p:cNvPicPr>
            <a:picLocks noChangeAspect="1"/>
          </p:cNvPicPr>
          <p:nvPr/>
        </p:nvPicPr>
        <p:blipFill>
          <a:blip r:embed="rId4"/>
          <a:stretch>
            <a:fillRect/>
          </a:stretch>
        </p:blipFill>
        <p:spPr>
          <a:xfrm>
            <a:off x="2819400" y="1276350"/>
            <a:ext cx="5325545" cy="34861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mn-lt"/>
              </a:rPr>
              <a:t>COMPANY INTRODUCTION</a:t>
            </a:r>
            <a:endParaRPr dirty="0">
              <a:latin typeface="+mn-lt"/>
            </a:endParaRPr>
          </a:p>
        </p:txBody>
      </p:sp>
      <p:sp>
        <p:nvSpPr>
          <p:cNvPr id="97" name="Google Shape;97;p15"/>
          <p:cNvSpPr txBox="1">
            <a:spLocks noGrp="1"/>
          </p:cNvSpPr>
          <p:nvPr>
            <p:ph type="body" idx="2"/>
          </p:nvPr>
        </p:nvSpPr>
        <p:spPr>
          <a:xfrm>
            <a:off x="4953000" y="1200150"/>
            <a:ext cx="3863400" cy="251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b="1" dirty="0" smtClean="0">
                <a:latin typeface="+mn-lt"/>
              </a:rPr>
              <a:t>RARA’s Main Resitive Items:</a:t>
            </a:r>
          </a:p>
          <a:p>
            <a:pPr marL="0" lvl="0" indent="0">
              <a:buNone/>
            </a:pPr>
            <a:r>
              <a:rPr lang="en" sz="1200" dirty="0" smtClean="0">
                <a:latin typeface="+mn-lt"/>
              </a:rPr>
              <a:t>1/   High power, metal clad, wire wound</a:t>
            </a:r>
            <a:br>
              <a:rPr lang="en" sz="1200" dirty="0" smtClean="0">
                <a:latin typeface="+mn-lt"/>
              </a:rPr>
            </a:br>
            <a:r>
              <a:rPr lang="en" sz="1200" dirty="0" smtClean="0">
                <a:latin typeface="+mn-lt"/>
              </a:rPr>
              <a:t>2/  </a:t>
            </a:r>
            <a:r>
              <a:rPr lang="en" sz="1200" dirty="0" smtClean="0">
                <a:latin typeface="+mn-lt"/>
              </a:rPr>
              <a:t> Power </a:t>
            </a:r>
            <a:r>
              <a:rPr lang="en" sz="1200" dirty="0" smtClean="0">
                <a:latin typeface="+mn-lt"/>
              </a:rPr>
              <a:t>film</a:t>
            </a:r>
            <a:br>
              <a:rPr lang="en" sz="1200" dirty="0" smtClean="0">
                <a:latin typeface="+mn-lt"/>
              </a:rPr>
            </a:br>
            <a:r>
              <a:rPr lang="en" sz="1200" dirty="0" smtClean="0">
                <a:latin typeface="+mn-lt"/>
              </a:rPr>
              <a:t>3/  </a:t>
            </a:r>
            <a:r>
              <a:rPr lang="en" sz="1200" dirty="0" smtClean="0">
                <a:latin typeface="+mn-lt"/>
              </a:rPr>
              <a:t> SMD</a:t>
            </a:r>
            <a:r>
              <a:rPr lang="en" sz="1200" dirty="0" smtClean="0">
                <a:latin typeface="+mn-lt"/>
              </a:rPr>
              <a:t/>
            </a:r>
            <a:br>
              <a:rPr lang="en" sz="1200" dirty="0" smtClean="0">
                <a:latin typeface="+mn-lt"/>
              </a:rPr>
            </a:br>
            <a:r>
              <a:rPr lang="en" sz="1200" dirty="0" smtClean="0">
                <a:latin typeface="+mn-lt"/>
              </a:rPr>
              <a:t>4/  </a:t>
            </a:r>
            <a:r>
              <a:rPr lang="en" sz="1200" dirty="0" smtClean="0">
                <a:latin typeface="+mn-lt"/>
              </a:rPr>
              <a:t> Current </a:t>
            </a:r>
            <a:r>
              <a:rPr lang="en" sz="1200" dirty="0" smtClean="0">
                <a:latin typeface="+mn-lt"/>
              </a:rPr>
              <a:t>sensing</a:t>
            </a:r>
            <a:br>
              <a:rPr lang="en" sz="1200" dirty="0" smtClean="0">
                <a:latin typeface="+mn-lt"/>
              </a:rPr>
            </a:br>
            <a:r>
              <a:rPr lang="en" sz="1200" dirty="0" smtClean="0">
                <a:latin typeface="+mn-lt"/>
              </a:rPr>
              <a:t>5/   Precision</a:t>
            </a:r>
            <a:br>
              <a:rPr lang="en" sz="1200" dirty="0" smtClean="0">
                <a:latin typeface="+mn-lt"/>
              </a:rPr>
            </a:br>
            <a:r>
              <a:rPr lang="en" sz="1200" dirty="0" smtClean="0">
                <a:latin typeface="+mn-lt"/>
              </a:rPr>
              <a:t>6/   High voltage</a:t>
            </a:r>
            <a:br>
              <a:rPr lang="en" sz="1200" dirty="0" smtClean="0">
                <a:latin typeface="+mn-lt"/>
              </a:rPr>
            </a:br>
            <a:r>
              <a:rPr lang="en" sz="1200" dirty="0" smtClean="0">
                <a:latin typeface="+mn-lt"/>
              </a:rPr>
              <a:t>7/   Ceramic</a:t>
            </a:r>
            <a:br>
              <a:rPr lang="en" sz="1200" dirty="0" smtClean="0">
                <a:latin typeface="+mn-lt"/>
              </a:rPr>
            </a:br>
            <a:r>
              <a:rPr lang="en" sz="1200" dirty="0" smtClean="0">
                <a:latin typeface="+mn-lt"/>
              </a:rPr>
              <a:t>8/   NGR, Loadbank, Motor control</a:t>
            </a:r>
            <a:br>
              <a:rPr lang="en" sz="1200" dirty="0" smtClean="0">
                <a:latin typeface="+mn-lt"/>
              </a:rPr>
            </a:br>
            <a:r>
              <a:rPr lang="en" sz="1200" dirty="0" smtClean="0">
                <a:latin typeface="+mn-lt"/>
              </a:rPr>
              <a:t>9/   Inductors</a:t>
            </a:r>
            <a:br>
              <a:rPr lang="en" sz="1200" dirty="0" smtClean="0">
                <a:latin typeface="+mn-lt"/>
              </a:rPr>
            </a:br>
            <a:r>
              <a:rPr lang="en" sz="1200" dirty="0" smtClean="0">
                <a:latin typeface="+mn-lt"/>
              </a:rPr>
              <a:t>10/ Heaters</a:t>
            </a:r>
            <a:br>
              <a:rPr lang="en" sz="1200" dirty="0" smtClean="0">
                <a:latin typeface="+mn-lt"/>
              </a:rPr>
            </a:br>
            <a:r>
              <a:rPr lang="en" sz="1200" dirty="0" smtClean="0">
                <a:latin typeface="+mn-lt"/>
              </a:rPr>
              <a:t>11/ </a:t>
            </a:r>
            <a:r>
              <a:rPr lang="en" sz="1200" dirty="0" smtClean="0">
                <a:latin typeface="+mn-lt"/>
              </a:rPr>
              <a:t>Variable</a:t>
            </a:r>
            <a:r>
              <a:rPr lang="en" sz="1200" dirty="0" smtClean="0"/>
              <a:t/>
            </a:r>
            <a:br>
              <a:rPr lang="en" sz="1200" dirty="0" smtClean="0"/>
            </a:br>
            <a:r>
              <a:rPr lang="en" sz="1200" dirty="0" smtClean="0"/>
              <a:t/>
            </a:r>
            <a:br>
              <a:rPr lang="en" sz="1200" dirty="0" smtClean="0"/>
            </a:br>
            <a:endParaRPr sz="1200" dirty="0" smtClean="0"/>
          </a:p>
        </p:txBody>
      </p:sp>
      <p:sp>
        <p:nvSpPr>
          <p:cNvPr id="98" name="Google Shape;98;p15"/>
          <p:cNvSpPr txBox="1">
            <a:spLocks noGrp="1"/>
          </p:cNvSpPr>
          <p:nvPr>
            <p:ph type="body" idx="1"/>
          </p:nvPr>
        </p:nvSpPr>
        <p:spPr>
          <a:xfrm>
            <a:off x="1576275" y="1397700"/>
            <a:ext cx="3224325" cy="193605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dirty="0" smtClean="0">
                <a:latin typeface="+mn-lt"/>
              </a:rPr>
              <a:t>RARA ELECTRONICS</a:t>
            </a:r>
            <a:endParaRPr sz="1200" dirty="0">
              <a:latin typeface="+mn-lt"/>
            </a:endParaRPr>
          </a:p>
          <a:p>
            <a:pPr marL="0" lvl="0" indent="0" algn="l" rtl="0">
              <a:spcBef>
                <a:spcPts val="600"/>
              </a:spcBef>
              <a:spcAft>
                <a:spcPts val="0"/>
              </a:spcAft>
              <a:buClr>
                <a:schemeClr val="dk1"/>
              </a:buClr>
              <a:buSzPts val="1100"/>
              <a:buFont typeface="Arial"/>
              <a:buNone/>
            </a:pPr>
            <a:r>
              <a:rPr lang="en" sz="1200" dirty="0" smtClean="0">
                <a:latin typeface="+mn-lt"/>
              </a:rPr>
              <a:t> </a:t>
            </a:r>
            <a:r>
              <a:rPr lang="en" sz="1200" b="1" dirty="0" smtClean="0">
                <a:latin typeface="+mn-lt"/>
              </a:rPr>
              <a:t>“Your one-stop resistive solutions</a:t>
            </a:r>
            <a:br>
              <a:rPr lang="en" sz="1200" b="1" dirty="0" smtClean="0">
                <a:latin typeface="+mn-lt"/>
              </a:rPr>
            </a:br>
            <a:r>
              <a:rPr lang="en" sz="1200" b="1" dirty="0" smtClean="0">
                <a:latin typeface="+mn-lt"/>
              </a:rPr>
              <a:t>specialists"</a:t>
            </a:r>
            <a:r>
              <a:rPr lang="en" sz="1200" dirty="0" smtClean="0">
                <a:latin typeface="+mn-lt"/>
              </a:rPr>
              <a:t>.</a:t>
            </a:r>
            <a:endParaRPr sz="1200" dirty="0">
              <a:latin typeface="+mn-lt"/>
            </a:endParaRPr>
          </a:p>
          <a:p>
            <a:pPr marL="0" lvl="0" indent="0" algn="l" rtl="0">
              <a:spcBef>
                <a:spcPts val="600"/>
              </a:spcBef>
              <a:spcAft>
                <a:spcPts val="0"/>
              </a:spcAft>
              <a:buClr>
                <a:schemeClr val="dk1"/>
              </a:buClr>
              <a:buSzPts val="1100"/>
              <a:buFont typeface="Arial"/>
              <a:buNone/>
            </a:pPr>
            <a:r>
              <a:rPr lang="en" sz="1200" dirty="0" smtClean="0">
                <a:latin typeface="+mn-lt"/>
              </a:rPr>
              <a:t>Since 1989 RARA has been providing Korea and the world with high quality, </a:t>
            </a:r>
            <a:r>
              <a:rPr lang="en" sz="1200" dirty="0" smtClean="0">
                <a:latin typeface="+mn-lt"/>
              </a:rPr>
              <a:t>competitive </a:t>
            </a:r>
            <a:r>
              <a:rPr lang="en" sz="1200" dirty="0" smtClean="0">
                <a:latin typeface="+mn-lt"/>
              </a:rPr>
              <a:t>and innovative products.</a:t>
            </a:r>
            <a:endParaRPr sz="1200" dirty="0">
              <a:latin typeface="+mn-lt"/>
            </a:endParaRPr>
          </a:p>
          <a:p>
            <a:pPr marL="0" lvl="0" indent="0" algn="l" rtl="0">
              <a:spcBef>
                <a:spcPts val="600"/>
              </a:spcBef>
              <a:spcAft>
                <a:spcPts val="0"/>
              </a:spcAft>
              <a:buClr>
                <a:schemeClr val="dk1"/>
              </a:buClr>
              <a:buSzPts val="1100"/>
              <a:buFont typeface="Arial"/>
              <a:buNone/>
            </a:pPr>
            <a:r>
              <a:rPr lang="en" sz="1200" b="1" dirty="0" smtClean="0">
                <a:latin typeface="+mn-lt"/>
              </a:rPr>
              <a:t>Every product tested and guaranteed.</a:t>
            </a:r>
            <a:endParaRPr dirty="0">
              <a:latin typeface="+mn-lt"/>
            </a:endParaRPr>
          </a:p>
        </p:txBody>
      </p:sp>
      <p:sp>
        <p:nvSpPr>
          <p:cNvPr id="99" name="Google Shape;99;p15"/>
          <p:cNvSpPr txBox="1">
            <a:spLocks noGrp="1"/>
          </p:cNvSpPr>
          <p:nvPr>
            <p:ph type="body" idx="2"/>
          </p:nvPr>
        </p:nvSpPr>
        <p:spPr>
          <a:xfrm>
            <a:off x="2286000" y="3714750"/>
            <a:ext cx="4976925" cy="11412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 sz="1200" b="1" dirty="0" smtClean="0">
                <a:solidFill>
                  <a:srgbClr val="999999"/>
                </a:solidFill>
                <a:latin typeface="+mn-lt"/>
              </a:rPr>
              <a:t>More </a:t>
            </a:r>
            <a:r>
              <a:rPr lang="en" sz="1200" b="1" dirty="0">
                <a:solidFill>
                  <a:srgbClr val="999999"/>
                </a:solidFill>
                <a:latin typeface="+mn-lt"/>
              </a:rPr>
              <a:t>info </a:t>
            </a:r>
            <a:r>
              <a:rPr lang="en" sz="1200" b="1" dirty="0" smtClean="0">
                <a:solidFill>
                  <a:srgbClr val="999999"/>
                </a:solidFill>
                <a:latin typeface="+mn-lt"/>
              </a:rPr>
              <a:t>on products can be found at: </a:t>
            </a:r>
            <a:r>
              <a:rPr lang="en" sz="1200" b="1" dirty="0" smtClean="0">
                <a:solidFill>
                  <a:schemeClr val="accent1"/>
                </a:solidFill>
                <a:latin typeface="+mn-lt"/>
                <a:hlinkClick r:id="rId4"/>
              </a:rPr>
              <a:t>www.raraohm.com</a:t>
            </a:r>
            <a:endParaRPr sz="1200" b="1" dirty="0">
              <a:solidFill>
                <a:schemeClr val="accent1"/>
              </a:solidFill>
              <a:latin typeface="+mn-lt"/>
            </a:endParaRPr>
          </a:p>
          <a:p>
            <a:pPr marL="0" lvl="0" indent="0">
              <a:spcBef>
                <a:spcPts val="1000"/>
              </a:spcBef>
              <a:buClr>
                <a:schemeClr val="dk1"/>
              </a:buClr>
              <a:buSzPts val="1100"/>
              <a:buNone/>
            </a:pPr>
            <a:r>
              <a:rPr lang="en" sz="1200" dirty="0" smtClean="0">
                <a:solidFill>
                  <a:srgbClr val="999999"/>
                </a:solidFill>
                <a:latin typeface="+mn-lt"/>
              </a:rPr>
              <a:t>Like us on Facebook at: </a:t>
            </a:r>
            <a:r>
              <a:rPr lang="en-US" sz="1200" dirty="0" smtClean="0">
                <a:solidFill>
                  <a:srgbClr val="999999"/>
                </a:solidFill>
                <a:latin typeface="+mn-lt"/>
                <a:hlinkClick r:id="rId5"/>
              </a:rPr>
              <a:t>www.facebook.com/powerresistors/</a:t>
            </a:r>
            <a:r>
              <a:rPr lang="en-US" sz="1200" dirty="0" smtClean="0">
                <a:solidFill>
                  <a:srgbClr val="999999"/>
                </a:solidFill>
                <a:latin typeface="+mn-lt"/>
              </a:rPr>
              <a:t/>
            </a:r>
            <a:br>
              <a:rPr lang="en-US" sz="1200" dirty="0" smtClean="0">
                <a:solidFill>
                  <a:srgbClr val="999999"/>
                </a:solidFill>
                <a:latin typeface="+mn-lt"/>
              </a:rPr>
            </a:br>
            <a:r>
              <a:rPr lang="en-US" sz="1200" dirty="0" smtClean="0">
                <a:solidFill>
                  <a:srgbClr val="999999"/>
                </a:solidFill>
                <a:latin typeface="+mn-lt"/>
              </a:rPr>
              <a:t>Follow us on twitter at: </a:t>
            </a:r>
            <a:r>
              <a:rPr lang="en-US" sz="1200" dirty="0" smtClean="0">
                <a:solidFill>
                  <a:srgbClr val="999999"/>
                </a:solidFill>
                <a:latin typeface="+mn-lt"/>
                <a:hlinkClick r:id="rId6"/>
              </a:rPr>
              <a:t>http://www.twitter.com/CorporationRara/</a:t>
            </a:r>
            <a:r>
              <a:rPr lang="en" sz="1200" dirty="0" smtClean="0">
                <a:solidFill>
                  <a:srgbClr val="999999"/>
                </a:solidFill>
                <a:latin typeface="+mn-lt"/>
                <a:hlinkClick r:id="rId6"/>
              </a:rPr>
              <a:t> </a:t>
            </a:r>
            <a:endParaRPr sz="1200" dirty="0">
              <a:solidFill>
                <a:srgbClr val="999999"/>
              </a:solidFill>
              <a:latin typeface="+mn-lt"/>
            </a:endParaRPr>
          </a:p>
          <a:p>
            <a:pPr marL="0" lvl="0" indent="0" algn="l" rtl="0">
              <a:spcBef>
                <a:spcPts val="1000"/>
              </a:spcBef>
              <a:spcAft>
                <a:spcPts val="0"/>
              </a:spcAft>
              <a:buClr>
                <a:schemeClr val="dk1"/>
              </a:buClr>
              <a:buSzPts val="1100"/>
              <a:buFont typeface="Arial"/>
              <a:buNone/>
            </a:pPr>
            <a:endParaRPr sz="1200" dirty="0">
              <a:solidFill>
                <a:srgbClr val="999999"/>
              </a:solidFill>
            </a:endParaRPr>
          </a:p>
          <a:p>
            <a:pPr marL="0" lvl="0" indent="0" algn="l" rtl="0">
              <a:spcBef>
                <a:spcPts val="1000"/>
              </a:spcBef>
              <a:spcAft>
                <a:spcPts val="1000"/>
              </a:spcAft>
              <a:buNone/>
            </a:pPr>
            <a:endParaRPr sz="1200" dirty="0">
              <a:solidFill>
                <a:srgbClr val="999999"/>
              </a:solidFill>
            </a:endParaRPr>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dirty="0"/>
          </a:p>
        </p:txBody>
      </p:sp>
      <p:pic>
        <p:nvPicPr>
          <p:cNvPr id="12" name="Picture 11" descr="RARA Logo PPT 2020-07-04.jpg"/>
          <p:cNvPicPr>
            <a:picLocks noChangeAspect="1"/>
          </p:cNvPicPr>
          <p:nvPr/>
        </p:nvPicPr>
        <p:blipFill>
          <a:blip r:embed="rId7"/>
          <a:stretch>
            <a:fillRect/>
          </a:stretch>
        </p:blipFill>
        <p:spPr>
          <a:xfrm>
            <a:off x="8001000" y="590550"/>
            <a:ext cx="685800" cy="470105"/>
          </a:xfrm>
          <a:prstGeom prst="rect">
            <a:avLst/>
          </a:prstGeom>
        </p:spPr>
      </p:pic>
      <p:grpSp>
        <p:nvGrpSpPr>
          <p:cNvPr id="13" name="Google Shape;565;p39"/>
          <p:cNvGrpSpPr/>
          <p:nvPr/>
        </p:nvGrpSpPr>
        <p:grpSpPr>
          <a:xfrm>
            <a:off x="8305800" y="4400550"/>
            <a:ext cx="343364" cy="287788"/>
            <a:chOff x="2599825" y="3689700"/>
            <a:chExt cx="429850" cy="360275"/>
          </a:xfrm>
        </p:grpSpPr>
        <p:sp>
          <p:nvSpPr>
            <p:cNvPr id="14" name="Google Shape;566;p39"/>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67;p39"/>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MEETING ROOM</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sp>
        <p:nvSpPr>
          <p:cNvPr id="10" name="Google Shape;414;p39"/>
          <p:cNvSpPr/>
          <p:nvPr/>
        </p:nvSpPr>
        <p:spPr>
          <a:xfrm>
            <a:off x="8305800" y="44005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219200" y="2647950"/>
            <a:ext cx="1487908" cy="707886"/>
          </a:xfrm>
          <a:prstGeom prst="rect">
            <a:avLst/>
          </a:prstGeom>
          <a:noFill/>
        </p:spPr>
        <p:txBody>
          <a:bodyPr wrap="none" rtlCol="0">
            <a:spAutoFit/>
          </a:bodyPr>
          <a:lstStyle/>
          <a:p>
            <a:r>
              <a:rPr lang="en-US" sz="1000" dirty="0" smtClean="0">
                <a:latin typeface="Arial" pitchFamily="34" charset="0"/>
              </a:rPr>
              <a:t>In house meetings are</a:t>
            </a:r>
          </a:p>
          <a:p>
            <a:r>
              <a:rPr lang="en-US" sz="1000" dirty="0" smtClean="0">
                <a:latin typeface="Arial" pitchFamily="34" charset="0"/>
              </a:rPr>
              <a:t>conducted here as well</a:t>
            </a:r>
          </a:p>
          <a:p>
            <a:r>
              <a:rPr lang="en-US" sz="1000" dirty="0" smtClean="0">
                <a:latin typeface="Arial" pitchFamily="34" charset="0"/>
              </a:rPr>
              <a:t>as conferences with</a:t>
            </a:r>
          </a:p>
          <a:p>
            <a:r>
              <a:rPr lang="en-US" sz="1000" dirty="0" smtClean="0">
                <a:latin typeface="Arial" pitchFamily="34" charset="0"/>
              </a:rPr>
              <a:t>buyers etc.</a:t>
            </a:r>
          </a:p>
        </p:txBody>
      </p:sp>
      <p:pic>
        <p:nvPicPr>
          <p:cNvPr id="8" name="Picture 7" descr="Meeting Room 2020-07-06.jpg"/>
          <p:cNvPicPr>
            <a:picLocks noChangeAspect="1"/>
          </p:cNvPicPr>
          <p:nvPr/>
        </p:nvPicPr>
        <p:blipFill>
          <a:blip r:embed="rId4"/>
          <a:stretch>
            <a:fillRect/>
          </a:stretch>
        </p:blipFill>
        <p:spPr>
          <a:xfrm>
            <a:off x="2819400" y="1276350"/>
            <a:ext cx="5354647" cy="3505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ELEMENT PRODUCTION</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sp>
        <p:nvSpPr>
          <p:cNvPr id="10" name="Google Shape;414;p39"/>
          <p:cNvSpPr/>
          <p:nvPr/>
        </p:nvSpPr>
        <p:spPr>
          <a:xfrm>
            <a:off x="8305800" y="44005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219200" y="2647950"/>
            <a:ext cx="1651414" cy="861774"/>
          </a:xfrm>
          <a:prstGeom prst="rect">
            <a:avLst/>
          </a:prstGeom>
          <a:noFill/>
        </p:spPr>
        <p:txBody>
          <a:bodyPr wrap="none" rtlCol="0">
            <a:spAutoFit/>
          </a:bodyPr>
          <a:lstStyle/>
          <a:p>
            <a:r>
              <a:rPr lang="en-US" sz="1000" dirty="0" smtClean="0">
                <a:latin typeface="Arial" pitchFamily="34" charset="0"/>
              </a:rPr>
              <a:t>Manufacturing resistors</a:t>
            </a:r>
          </a:p>
          <a:p>
            <a:r>
              <a:rPr lang="en-US" sz="1000" dirty="0" smtClean="0">
                <a:latin typeface="Arial" pitchFamily="34" charset="0"/>
              </a:rPr>
              <a:t>entails several steps. One</a:t>
            </a:r>
          </a:p>
          <a:p>
            <a:r>
              <a:rPr lang="en-US" sz="1000" dirty="0" smtClean="0">
                <a:latin typeface="Arial" pitchFamily="34" charset="0"/>
              </a:rPr>
              <a:t>of which is measuring,</a:t>
            </a:r>
          </a:p>
          <a:p>
            <a:r>
              <a:rPr lang="en-US" sz="1000" dirty="0" smtClean="0">
                <a:latin typeface="Arial" pitchFamily="34" charset="0"/>
              </a:rPr>
              <a:t>cutting and placement of</a:t>
            </a:r>
          </a:p>
          <a:p>
            <a:r>
              <a:rPr lang="en-US" sz="1000" dirty="0" smtClean="0">
                <a:latin typeface="Arial" pitchFamily="34" charset="0"/>
              </a:rPr>
              <a:t>the resistive element.</a:t>
            </a:r>
          </a:p>
        </p:txBody>
      </p:sp>
      <p:pic>
        <p:nvPicPr>
          <p:cNvPr id="9" name="Picture 8" descr="Element Production 2020-07-06.jpg"/>
          <p:cNvPicPr>
            <a:picLocks noChangeAspect="1"/>
          </p:cNvPicPr>
          <p:nvPr/>
        </p:nvPicPr>
        <p:blipFill>
          <a:blip r:embed="rId4"/>
          <a:stretch>
            <a:fillRect/>
          </a:stretch>
        </p:blipFill>
        <p:spPr>
          <a:xfrm>
            <a:off x="2819400" y="1276350"/>
            <a:ext cx="5354646" cy="3505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ASSEMBLY AND MOLDING</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sp>
        <p:nvSpPr>
          <p:cNvPr id="10" name="Google Shape;414;p39"/>
          <p:cNvSpPr/>
          <p:nvPr/>
        </p:nvSpPr>
        <p:spPr>
          <a:xfrm>
            <a:off x="8305800" y="44005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219200" y="2647950"/>
            <a:ext cx="1609736" cy="1015663"/>
          </a:xfrm>
          <a:prstGeom prst="rect">
            <a:avLst/>
          </a:prstGeom>
          <a:noFill/>
        </p:spPr>
        <p:txBody>
          <a:bodyPr wrap="none" rtlCol="0">
            <a:spAutoFit/>
          </a:bodyPr>
          <a:lstStyle/>
          <a:p>
            <a:r>
              <a:rPr lang="en-US" sz="1000" dirty="0" smtClean="0">
                <a:latin typeface="Arial" pitchFamily="34" charset="0"/>
              </a:rPr>
              <a:t>The assembled elements</a:t>
            </a:r>
          </a:p>
          <a:p>
            <a:r>
              <a:rPr lang="en-US" sz="1000" dirty="0" smtClean="0">
                <a:latin typeface="Arial" pitchFamily="34" charset="0"/>
              </a:rPr>
              <a:t>must be housed. This is </a:t>
            </a:r>
          </a:p>
          <a:p>
            <a:r>
              <a:rPr lang="en-US" sz="1000" dirty="0" smtClean="0">
                <a:latin typeface="Arial" pitchFamily="34" charset="0"/>
              </a:rPr>
              <a:t>typically done with:</a:t>
            </a:r>
          </a:p>
          <a:p>
            <a:r>
              <a:rPr lang="en-US" sz="1000" dirty="0" smtClean="0">
                <a:latin typeface="Arial" pitchFamily="34" charset="0"/>
              </a:rPr>
              <a:t>-aluminum casing</a:t>
            </a:r>
          </a:p>
          <a:p>
            <a:r>
              <a:rPr lang="en-US" sz="1000" dirty="0" smtClean="0">
                <a:latin typeface="Arial" pitchFamily="34" charset="0"/>
              </a:rPr>
              <a:t>-cement</a:t>
            </a:r>
          </a:p>
          <a:p>
            <a:r>
              <a:rPr lang="en-US" sz="1000" dirty="0" smtClean="0">
                <a:latin typeface="Arial" pitchFamily="34" charset="0"/>
              </a:rPr>
              <a:t>-epoxy</a:t>
            </a:r>
          </a:p>
        </p:txBody>
      </p:sp>
      <p:pic>
        <p:nvPicPr>
          <p:cNvPr id="8" name="Picture 7" descr="Assembly and Molding 2020-07-06.jpg"/>
          <p:cNvPicPr>
            <a:picLocks noChangeAspect="1"/>
          </p:cNvPicPr>
          <p:nvPr/>
        </p:nvPicPr>
        <p:blipFill>
          <a:blip r:embed="rId4"/>
          <a:stretch>
            <a:fillRect/>
          </a:stretch>
        </p:blipFill>
        <p:spPr>
          <a:xfrm>
            <a:off x="2819400" y="1276350"/>
            <a:ext cx="5334000" cy="34916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MOLDING ROOM</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sp>
        <p:nvSpPr>
          <p:cNvPr id="10" name="Google Shape;414;p39"/>
          <p:cNvSpPr/>
          <p:nvPr/>
        </p:nvSpPr>
        <p:spPr>
          <a:xfrm>
            <a:off x="8305800" y="44005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219200" y="2647950"/>
            <a:ext cx="1545616" cy="861774"/>
          </a:xfrm>
          <a:prstGeom prst="rect">
            <a:avLst/>
          </a:prstGeom>
          <a:noFill/>
        </p:spPr>
        <p:txBody>
          <a:bodyPr wrap="none" rtlCol="0">
            <a:spAutoFit/>
          </a:bodyPr>
          <a:lstStyle/>
          <a:p>
            <a:r>
              <a:rPr lang="en-US" sz="1000" dirty="0" smtClean="0">
                <a:latin typeface="Arial" pitchFamily="34" charset="0"/>
              </a:rPr>
              <a:t>This room can get dusty</a:t>
            </a:r>
          </a:p>
          <a:p>
            <a:r>
              <a:rPr lang="en-US" sz="1000" dirty="0" smtClean="0">
                <a:latin typeface="Arial" pitchFamily="34" charset="0"/>
              </a:rPr>
              <a:t>and contaminated. The</a:t>
            </a:r>
          </a:p>
          <a:p>
            <a:r>
              <a:rPr lang="en-US" sz="1000" dirty="0" smtClean="0">
                <a:latin typeface="Arial" pitchFamily="34" charset="0"/>
              </a:rPr>
              <a:t>particulates are filtered</a:t>
            </a:r>
          </a:p>
          <a:p>
            <a:r>
              <a:rPr lang="en-US" sz="1000" dirty="0" smtClean="0">
                <a:latin typeface="Arial" pitchFamily="34" charset="0"/>
              </a:rPr>
              <a:t>and then vented to the</a:t>
            </a:r>
          </a:p>
          <a:p>
            <a:r>
              <a:rPr lang="en-US" sz="1000" dirty="0" smtClean="0">
                <a:latin typeface="Arial" pitchFamily="34" charset="0"/>
              </a:rPr>
              <a:t>outside.</a:t>
            </a:r>
          </a:p>
        </p:txBody>
      </p:sp>
      <p:pic>
        <p:nvPicPr>
          <p:cNvPr id="9" name="Picture 8" descr="Molding Room 2020-07-06.jpg"/>
          <p:cNvPicPr>
            <a:picLocks noChangeAspect="1"/>
          </p:cNvPicPr>
          <p:nvPr/>
        </p:nvPicPr>
        <p:blipFill>
          <a:blip r:embed="rId4"/>
          <a:stretch>
            <a:fillRect/>
          </a:stretch>
        </p:blipFill>
        <p:spPr>
          <a:xfrm>
            <a:off x="2819400" y="1276350"/>
            <a:ext cx="5354647" cy="3505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QUALITY ASSURANCE AND PACKAGING</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sp>
        <p:nvSpPr>
          <p:cNvPr id="10" name="Google Shape;414;p39"/>
          <p:cNvSpPr/>
          <p:nvPr/>
        </p:nvSpPr>
        <p:spPr>
          <a:xfrm>
            <a:off x="8305800" y="4400550"/>
            <a:ext cx="367768" cy="32095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219200" y="2647950"/>
            <a:ext cx="1681871" cy="1169551"/>
          </a:xfrm>
          <a:prstGeom prst="rect">
            <a:avLst/>
          </a:prstGeom>
          <a:noFill/>
        </p:spPr>
        <p:txBody>
          <a:bodyPr wrap="none" rtlCol="0">
            <a:spAutoFit/>
          </a:bodyPr>
          <a:lstStyle/>
          <a:p>
            <a:r>
              <a:rPr lang="en-US" sz="1000" dirty="0" smtClean="0">
                <a:latin typeface="Arial" pitchFamily="34" charset="0"/>
              </a:rPr>
              <a:t>All products are tested for</a:t>
            </a:r>
          </a:p>
          <a:p>
            <a:r>
              <a:rPr lang="en-US" sz="1000" dirty="0" smtClean="0">
                <a:latin typeface="Arial" pitchFamily="34" charset="0"/>
              </a:rPr>
              <a:t>correct ohmic value and</a:t>
            </a:r>
          </a:p>
          <a:p>
            <a:r>
              <a:rPr lang="en-US" sz="1000" dirty="0" smtClean="0">
                <a:latin typeface="Arial" pitchFamily="34" charset="0"/>
              </a:rPr>
              <a:t>for tolerance before</a:t>
            </a:r>
          </a:p>
          <a:p>
            <a:r>
              <a:rPr lang="en-US" sz="1000" dirty="0" smtClean="0">
                <a:latin typeface="Arial" pitchFamily="34" charset="0"/>
              </a:rPr>
              <a:t>packaging. Moreover a</a:t>
            </a:r>
          </a:p>
          <a:p>
            <a:r>
              <a:rPr lang="en-US" sz="1000" dirty="0" smtClean="0">
                <a:latin typeface="Arial" pitchFamily="34" charset="0"/>
              </a:rPr>
              <a:t>visual inspection for any</a:t>
            </a:r>
          </a:p>
          <a:p>
            <a:r>
              <a:rPr lang="en-US" sz="1000" dirty="0" smtClean="0">
                <a:latin typeface="Arial" pitchFamily="34" charset="0"/>
              </a:rPr>
              <a:t>other manufacturing faults</a:t>
            </a:r>
          </a:p>
          <a:p>
            <a:r>
              <a:rPr lang="en-US" sz="1000" dirty="0" smtClean="0">
                <a:latin typeface="Arial" pitchFamily="34" charset="0"/>
              </a:rPr>
              <a:t>is carried out.</a:t>
            </a:r>
          </a:p>
        </p:txBody>
      </p:sp>
      <p:pic>
        <p:nvPicPr>
          <p:cNvPr id="8" name="Picture 7" descr="QA and Packaging 2020-07-06.jpg"/>
          <p:cNvPicPr>
            <a:picLocks noChangeAspect="1"/>
          </p:cNvPicPr>
          <p:nvPr/>
        </p:nvPicPr>
        <p:blipFill>
          <a:blip r:embed="rId4"/>
          <a:stretch>
            <a:fillRect/>
          </a:stretch>
        </p:blipFill>
        <p:spPr>
          <a:xfrm>
            <a:off x="2819400" y="1276350"/>
            <a:ext cx="5354646" cy="3505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EXPORT SALES DATA</a:t>
            </a:r>
            <a:endParaRPr dirty="0"/>
          </a:p>
        </p:txBody>
      </p:sp>
      <p:sp>
        <p:nvSpPr>
          <p:cNvPr id="130" name="Google Shape;130;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grpSp>
        <p:nvGrpSpPr>
          <p:cNvPr id="131" name="Google Shape;131;p19"/>
          <p:cNvGrpSpPr/>
          <p:nvPr/>
        </p:nvGrpSpPr>
        <p:grpSpPr>
          <a:xfrm>
            <a:off x="8305800" y="4400550"/>
            <a:ext cx="336534" cy="318981"/>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RARA Logo PPT 2020-07-04.jpg"/>
          <p:cNvPicPr>
            <a:picLocks noChangeAspect="1"/>
          </p:cNvPicPr>
          <p:nvPr/>
        </p:nvPicPr>
        <p:blipFill>
          <a:blip r:embed="rId3"/>
          <a:stretch>
            <a:fillRect/>
          </a:stretch>
        </p:blipFill>
        <p:spPr>
          <a:xfrm>
            <a:off x="8001000" y="590550"/>
            <a:ext cx="723900" cy="496222"/>
          </a:xfrm>
          <a:prstGeom prst="rect">
            <a:avLst/>
          </a:prstGeom>
        </p:spPr>
      </p:pic>
      <p:pic>
        <p:nvPicPr>
          <p:cNvPr id="15" name="Picture 14" descr="Overseas Sales 2022.jpg"/>
          <p:cNvPicPr>
            <a:picLocks noChangeAspect="1"/>
          </p:cNvPicPr>
          <p:nvPr/>
        </p:nvPicPr>
        <p:blipFill>
          <a:blip r:embed="rId4"/>
          <a:stretch>
            <a:fillRect/>
          </a:stretch>
        </p:blipFill>
        <p:spPr>
          <a:xfrm>
            <a:off x="2819400" y="1581150"/>
            <a:ext cx="4191000" cy="317205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DOMESTIC SALES DATA</a:t>
            </a:r>
            <a:endParaRPr dirty="0"/>
          </a:p>
        </p:txBody>
      </p:sp>
      <p:sp>
        <p:nvSpPr>
          <p:cNvPr id="130" name="Google Shape;130;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26</a:t>
            </a:fld>
            <a:endParaRPr/>
          </a:p>
        </p:txBody>
      </p:sp>
      <p:grpSp>
        <p:nvGrpSpPr>
          <p:cNvPr id="2" name="Google Shape;131;p19"/>
          <p:cNvGrpSpPr/>
          <p:nvPr/>
        </p:nvGrpSpPr>
        <p:grpSpPr>
          <a:xfrm>
            <a:off x="8305800" y="4400550"/>
            <a:ext cx="336534" cy="318981"/>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RARA Logo PPT 2020-07-04.jpg"/>
          <p:cNvPicPr>
            <a:picLocks noChangeAspect="1"/>
          </p:cNvPicPr>
          <p:nvPr/>
        </p:nvPicPr>
        <p:blipFill>
          <a:blip r:embed="rId3"/>
          <a:stretch>
            <a:fillRect/>
          </a:stretch>
        </p:blipFill>
        <p:spPr>
          <a:xfrm>
            <a:off x="8001000" y="590550"/>
            <a:ext cx="723900" cy="496222"/>
          </a:xfrm>
          <a:prstGeom prst="rect">
            <a:avLst/>
          </a:prstGeom>
        </p:spPr>
      </p:pic>
      <p:pic>
        <p:nvPicPr>
          <p:cNvPr id="14" name="Picture 13" descr="Domestic Sales 2022.jpg"/>
          <p:cNvPicPr>
            <a:picLocks noChangeAspect="1"/>
          </p:cNvPicPr>
          <p:nvPr/>
        </p:nvPicPr>
        <p:blipFill>
          <a:blip r:embed="rId4"/>
          <a:stretch>
            <a:fillRect/>
          </a:stretch>
        </p:blipFill>
        <p:spPr>
          <a:xfrm>
            <a:off x="2667000" y="1657350"/>
            <a:ext cx="4096306" cy="31003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SALES BY REGION</a:t>
            </a:r>
            <a:endParaRPr dirty="0"/>
          </a:p>
        </p:txBody>
      </p:sp>
      <p:sp>
        <p:nvSpPr>
          <p:cNvPr id="130" name="Google Shape;130;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27</a:t>
            </a:fld>
            <a:endParaRPr/>
          </a:p>
        </p:txBody>
      </p:sp>
      <p:grpSp>
        <p:nvGrpSpPr>
          <p:cNvPr id="2" name="Google Shape;131;p19"/>
          <p:cNvGrpSpPr/>
          <p:nvPr/>
        </p:nvGrpSpPr>
        <p:grpSpPr>
          <a:xfrm>
            <a:off x="8305800" y="4400550"/>
            <a:ext cx="336534" cy="318981"/>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RARA Logo PPT 2020-07-04.jpg"/>
          <p:cNvPicPr>
            <a:picLocks noChangeAspect="1"/>
          </p:cNvPicPr>
          <p:nvPr/>
        </p:nvPicPr>
        <p:blipFill>
          <a:blip r:embed="rId3"/>
          <a:stretch>
            <a:fillRect/>
          </a:stretch>
        </p:blipFill>
        <p:spPr>
          <a:xfrm>
            <a:off x="8001000" y="590550"/>
            <a:ext cx="723900" cy="496222"/>
          </a:xfrm>
          <a:prstGeom prst="rect">
            <a:avLst/>
          </a:prstGeom>
        </p:spPr>
      </p:pic>
      <p:pic>
        <p:nvPicPr>
          <p:cNvPr id="12" name="Picture 11" descr="Sales by Region 2022.jpg"/>
          <p:cNvPicPr>
            <a:picLocks noChangeAspect="1"/>
          </p:cNvPicPr>
          <p:nvPr/>
        </p:nvPicPr>
        <p:blipFill>
          <a:blip r:embed="rId4"/>
          <a:stretch>
            <a:fillRect/>
          </a:stretch>
        </p:blipFill>
        <p:spPr>
          <a:xfrm>
            <a:off x="2438400" y="1581150"/>
            <a:ext cx="4953000" cy="300983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SALES BY PRODUCT</a:t>
            </a:r>
            <a:endParaRPr dirty="0"/>
          </a:p>
        </p:txBody>
      </p:sp>
      <p:sp>
        <p:nvSpPr>
          <p:cNvPr id="130" name="Google Shape;130;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grpSp>
        <p:nvGrpSpPr>
          <p:cNvPr id="2" name="Google Shape;131;p19"/>
          <p:cNvGrpSpPr/>
          <p:nvPr/>
        </p:nvGrpSpPr>
        <p:grpSpPr>
          <a:xfrm>
            <a:off x="8305800" y="4400550"/>
            <a:ext cx="336534" cy="318981"/>
            <a:chOff x="5300400" y="3670175"/>
            <a:chExt cx="421300" cy="399325"/>
          </a:xfrm>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RARA Logo PPT 2020-07-04.jpg"/>
          <p:cNvPicPr>
            <a:picLocks noChangeAspect="1"/>
          </p:cNvPicPr>
          <p:nvPr/>
        </p:nvPicPr>
        <p:blipFill>
          <a:blip r:embed="rId3"/>
          <a:stretch>
            <a:fillRect/>
          </a:stretch>
        </p:blipFill>
        <p:spPr>
          <a:xfrm>
            <a:off x="8001000" y="590550"/>
            <a:ext cx="723900" cy="496222"/>
          </a:xfrm>
          <a:prstGeom prst="rect">
            <a:avLst/>
          </a:prstGeom>
        </p:spPr>
      </p:pic>
      <p:pic>
        <p:nvPicPr>
          <p:cNvPr id="12" name="Picture 11" descr="Sales by Product 2022.jpg"/>
          <p:cNvPicPr>
            <a:picLocks noChangeAspect="1"/>
          </p:cNvPicPr>
          <p:nvPr/>
        </p:nvPicPr>
        <p:blipFill>
          <a:blip r:embed="rId4"/>
          <a:stretch>
            <a:fillRect/>
          </a:stretch>
        </p:blipFill>
        <p:spPr>
          <a:xfrm>
            <a:off x="2209800" y="1581150"/>
            <a:ext cx="4953000" cy="300983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27"/>
          <p:cNvSpPr/>
          <p:nvPr/>
        </p:nvSpPr>
        <p:spPr>
          <a:xfrm>
            <a:off x="1660801" y="1154649"/>
            <a:ext cx="7406640" cy="352836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7"/>
          <p:cNvSpPr txBox="1">
            <a:spLocks noGrp="1"/>
          </p:cNvSpPr>
          <p:nvPr>
            <p:ph type="title" idx="4294967295"/>
          </p:nvPr>
        </p:nvSpPr>
        <p:spPr>
          <a:xfrm>
            <a:off x="1833450" y="393475"/>
            <a:ext cx="60882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FFB000"/>
                </a:solidFill>
                <a:latin typeface="Arial" pitchFamily="34" charset="0"/>
                <a:cs typeface="Arial" pitchFamily="34" charset="0"/>
              </a:rPr>
              <a:t>LOCATION AND CONTACT INFORMATION</a:t>
            </a:r>
            <a:endParaRPr dirty="0">
              <a:solidFill>
                <a:srgbClr val="FFB000"/>
              </a:solidFill>
              <a:latin typeface="Arial" pitchFamily="34" charset="0"/>
              <a:cs typeface="Arial" pitchFamily="34" charset="0"/>
            </a:endParaRPr>
          </a:p>
        </p:txBody>
      </p:sp>
      <p:sp>
        <p:nvSpPr>
          <p:cNvPr id="245" name="Google Shape;245;p27"/>
          <p:cNvSpPr/>
          <p:nvPr/>
        </p:nvSpPr>
        <p:spPr>
          <a:xfrm>
            <a:off x="7543800" y="1733550"/>
            <a:ext cx="479100" cy="393600"/>
          </a:xfrm>
          <a:prstGeom prst="wedgeRectCallout">
            <a:avLst>
              <a:gd name="adj1" fmla="val -21713"/>
              <a:gd name="adj2" fmla="val 6948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FFFFFF"/>
                </a:solidFill>
                <a:latin typeface="Arial" pitchFamily="34" charset="0"/>
                <a:ea typeface="Barlow"/>
                <a:cs typeface="Arial" pitchFamily="34" charset="0"/>
                <a:sym typeface="Barlow"/>
              </a:rPr>
              <a:t>Our office</a:t>
            </a:r>
            <a:endParaRPr sz="800" dirty="0">
              <a:solidFill>
                <a:srgbClr val="FFFFFF"/>
              </a:solidFill>
              <a:latin typeface="Arial" pitchFamily="34" charset="0"/>
              <a:ea typeface="Barlow"/>
              <a:cs typeface="Arial" pitchFamily="34" charset="0"/>
              <a:sym typeface="Barlow"/>
            </a:endParaRPr>
          </a:p>
        </p:txBody>
      </p:sp>
      <p:sp>
        <p:nvSpPr>
          <p:cNvPr id="246" name="Google Shape;246;p27"/>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29</a:t>
            </a:fld>
            <a:endParaRPr/>
          </a:p>
        </p:txBody>
      </p:sp>
      <p:sp>
        <p:nvSpPr>
          <p:cNvPr id="247" name="Google Shape;247;p27"/>
          <p:cNvSpPr/>
          <p:nvPr/>
        </p:nvSpPr>
        <p:spPr>
          <a:xfrm>
            <a:off x="1069361" y="609546"/>
            <a:ext cx="374597" cy="37457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6019800" y="1504950"/>
            <a:ext cx="1550424" cy="1061829"/>
          </a:xfrm>
          <a:prstGeom prst="rect">
            <a:avLst/>
          </a:prstGeom>
          <a:noFill/>
        </p:spPr>
        <p:txBody>
          <a:bodyPr wrap="none" rtlCol="0">
            <a:spAutoFit/>
          </a:bodyPr>
          <a:lstStyle/>
          <a:p>
            <a:r>
              <a:rPr lang="en-US" sz="700" b="1" dirty="0" smtClean="0">
                <a:solidFill>
                  <a:schemeClr val="accent1"/>
                </a:solidFill>
              </a:rPr>
              <a:t>RARA </a:t>
            </a:r>
            <a:r>
              <a:rPr lang="en-US" sz="700" b="1" smtClean="0">
                <a:solidFill>
                  <a:schemeClr val="accent1"/>
                </a:solidFill>
              </a:rPr>
              <a:t>Electronics </a:t>
            </a:r>
            <a:r>
              <a:rPr lang="en-US" sz="700" b="1" smtClean="0">
                <a:solidFill>
                  <a:schemeClr val="accent1"/>
                </a:solidFill>
              </a:rPr>
              <a:t>LLC</a:t>
            </a:r>
            <a:r>
              <a:rPr lang="en-US" sz="700" dirty="0" smtClean="0">
                <a:solidFill>
                  <a:schemeClr val="accent1"/>
                </a:solidFill>
              </a:rPr>
              <a:t/>
            </a:r>
            <a:br>
              <a:rPr lang="en-US" sz="700" dirty="0" smtClean="0">
                <a:solidFill>
                  <a:schemeClr val="accent1"/>
                </a:solidFill>
              </a:rPr>
            </a:br>
            <a:r>
              <a:rPr lang="en-US" sz="700" b="1" dirty="0" smtClean="0">
                <a:solidFill>
                  <a:schemeClr val="accent1"/>
                </a:solidFill>
              </a:rPr>
              <a:t>(100BL-11L) 666-19 Kojan-dong,</a:t>
            </a:r>
            <a:endParaRPr lang="en-US" sz="700" dirty="0" smtClean="0">
              <a:solidFill>
                <a:schemeClr val="accent1"/>
              </a:solidFill>
            </a:endParaRPr>
          </a:p>
          <a:p>
            <a:r>
              <a:rPr lang="en-US" sz="700" b="1" dirty="0" smtClean="0">
                <a:solidFill>
                  <a:schemeClr val="accent1"/>
                </a:solidFill>
              </a:rPr>
              <a:t>Namdong-gu, Incheon,</a:t>
            </a:r>
            <a:r>
              <a:rPr lang="en-US" sz="700" dirty="0" smtClean="0">
                <a:solidFill>
                  <a:schemeClr val="accent1"/>
                </a:solidFill>
              </a:rPr>
              <a:t/>
            </a:r>
            <a:br>
              <a:rPr lang="en-US" sz="700" dirty="0" smtClean="0">
                <a:solidFill>
                  <a:schemeClr val="accent1"/>
                </a:solidFill>
              </a:rPr>
            </a:br>
            <a:r>
              <a:rPr lang="en-US" sz="700" b="1" dirty="0" smtClean="0">
                <a:solidFill>
                  <a:schemeClr val="accent1"/>
                </a:solidFill>
              </a:rPr>
              <a:t>South Korea </a:t>
            </a:r>
            <a:endParaRPr lang="en-US" sz="700" dirty="0" smtClean="0">
              <a:solidFill>
                <a:schemeClr val="accent1"/>
              </a:solidFill>
            </a:endParaRPr>
          </a:p>
          <a:p>
            <a:r>
              <a:rPr lang="en-US" sz="700" b="1" dirty="0" smtClean="0">
                <a:solidFill>
                  <a:schemeClr val="accent1"/>
                </a:solidFill>
              </a:rPr>
              <a:t>405 310</a:t>
            </a:r>
            <a:r>
              <a:rPr lang="en-US" sz="700" dirty="0" smtClean="0">
                <a:solidFill>
                  <a:schemeClr val="accent1"/>
                </a:solidFill>
              </a:rPr>
              <a:t/>
            </a:r>
            <a:br>
              <a:rPr lang="en-US" sz="700" dirty="0" smtClean="0">
                <a:solidFill>
                  <a:schemeClr val="accent1"/>
                </a:solidFill>
              </a:rPr>
            </a:br>
            <a:r>
              <a:rPr lang="en-US" sz="700" b="1" dirty="0" smtClean="0">
                <a:solidFill>
                  <a:schemeClr val="accent1"/>
                </a:solidFill>
              </a:rPr>
              <a:t>Tel:   82-32-817-4325</a:t>
            </a:r>
            <a:endParaRPr lang="en-US" sz="700" dirty="0" smtClean="0">
              <a:solidFill>
                <a:schemeClr val="accent1"/>
              </a:solidFill>
            </a:endParaRPr>
          </a:p>
          <a:p>
            <a:r>
              <a:rPr lang="en-US" sz="700" b="1" dirty="0" smtClean="0">
                <a:solidFill>
                  <a:schemeClr val="accent1"/>
                </a:solidFill>
              </a:rPr>
              <a:t>Fax:  82-32-817-4328</a:t>
            </a:r>
            <a:endParaRPr lang="en-US" sz="700" dirty="0" smtClean="0">
              <a:solidFill>
                <a:schemeClr val="accent1"/>
              </a:solidFill>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mn-lt"/>
              </a:rPr>
              <a:t>BUSINESS PROFILE</a:t>
            </a:r>
            <a:endParaRPr dirty="0">
              <a:latin typeface="+mn-lt"/>
            </a:endParaRPr>
          </a:p>
        </p:txBody>
      </p:sp>
      <p:sp>
        <p:nvSpPr>
          <p:cNvPr id="98" name="Google Shape;98;p15"/>
          <p:cNvSpPr txBox="1">
            <a:spLocks noGrp="1"/>
          </p:cNvSpPr>
          <p:nvPr>
            <p:ph type="body" idx="1"/>
          </p:nvPr>
        </p:nvSpPr>
        <p:spPr>
          <a:xfrm>
            <a:off x="1447800" y="1123950"/>
            <a:ext cx="6934200" cy="3307650"/>
          </a:xfrm>
          <a:prstGeom prst="rect">
            <a:avLst/>
          </a:prstGeom>
        </p:spPr>
        <p:txBody>
          <a:bodyPr spcFirstLastPara="1" wrap="square" lIns="91425" tIns="91425" rIns="91425" bIns="91425" anchor="t" anchorCtr="0">
            <a:noAutofit/>
          </a:bodyPr>
          <a:lstStyle/>
          <a:p>
            <a:r>
              <a:rPr lang="en-US" sz="1000" b="1" dirty="0" smtClean="0">
                <a:solidFill>
                  <a:schemeClr val="tx1"/>
                </a:solidFill>
              </a:rPr>
              <a:t>Financial and Administrative Summary:</a:t>
            </a:r>
            <a:r>
              <a:rPr lang="en-US" sz="1000" dirty="0" smtClean="0">
                <a:solidFill>
                  <a:schemeClr val="tx1"/>
                </a:solidFill>
              </a:rPr>
              <a:t/>
            </a:r>
            <a:br>
              <a:rPr lang="en-US" sz="1000" dirty="0" smtClean="0">
                <a:solidFill>
                  <a:schemeClr val="tx1"/>
                </a:solidFill>
              </a:rPr>
            </a:br>
            <a:r>
              <a:rPr lang="en-US" sz="1000" dirty="0" smtClean="0">
                <a:solidFill>
                  <a:schemeClr val="tx1"/>
                </a:solidFill>
              </a:rPr>
              <a:t/>
            </a:r>
            <a:br>
              <a:rPr lang="en-US" sz="1000" dirty="0" smtClean="0">
                <a:solidFill>
                  <a:schemeClr val="tx1"/>
                </a:solidFill>
              </a:rPr>
            </a:br>
            <a:r>
              <a:rPr lang="en-US" sz="1000" dirty="0" smtClean="0">
                <a:solidFill>
                  <a:schemeClr val="tx1"/>
                </a:solidFill>
              </a:rPr>
              <a:t>RARA started with an initial capital of five hundred million won. As of December 31st, 2019, the capital had increased to US$9.8 million. The company currently employs sixty people across seven teams, which include Overseas Marketing, Overseas Sales, Domestic Sales, Administration, Quality Assurance, Production, and R&amp;D.</a:t>
            </a:r>
          </a:p>
          <a:p>
            <a:r>
              <a:rPr lang="en-US" sz="1000" b="1" dirty="0" smtClean="0">
                <a:solidFill>
                  <a:schemeClr val="tx1"/>
                </a:solidFill>
              </a:rPr>
              <a:t>Current </a:t>
            </a:r>
            <a:r>
              <a:rPr lang="en-US" sz="1000" b="1" dirty="0" smtClean="0">
                <a:solidFill>
                  <a:schemeClr val="tx1"/>
                </a:solidFill>
                <a:latin typeface="+mn-lt"/>
              </a:rPr>
              <a:t>Business</a:t>
            </a:r>
            <a:r>
              <a:rPr lang="en-US" sz="1000" b="1" dirty="0" smtClean="0">
                <a:solidFill>
                  <a:schemeClr val="tx1"/>
                </a:solidFill>
              </a:rPr>
              <a:t> and Product Summary:</a:t>
            </a:r>
            <a:r>
              <a:rPr lang="en-US" sz="1000" dirty="0" smtClean="0">
                <a:solidFill>
                  <a:schemeClr val="tx1"/>
                </a:solidFill>
              </a:rPr>
              <a:t/>
            </a:r>
            <a:br>
              <a:rPr lang="en-US" sz="1000" dirty="0" smtClean="0">
                <a:solidFill>
                  <a:schemeClr val="tx1"/>
                </a:solidFill>
              </a:rPr>
            </a:br>
            <a:r>
              <a:rPr lang="en-US" sz="1000" dirty="0" smtClean="0">
                <a:solidFill>
                  <a:schemeClr val="tx1"/>
                </a:solidFill>
              </a:rPr>
              <a:t/>
            </a:r>
            <a:br>
              <a:rPr lang="en-US" sz="1000" dirty="0" smtClean="0">
                <a:solidFill>
                  <a:schemeClr val="tx1"/>
                </a:solidFill>
              </a:rPr>
            </a:br>
            <a:r>
              <a:rPr lang="en-US" sz="1000" dirty="0" smtClean="0">
                <a:solidFill>
                  <a:schemeClr val="tx1"/>
                </a:solidFill>
              </a:rPr>
              <a:t>In the previous year, 2022, RARA achieved a turnover of US$3,150,000 from exports and over KRW8,674,000,000 (US$6,600,000) from the domestic market. The company has established a presence in 40 countries with 80 agents worldwide. RARA's major markets, in descending order, are the USA, China, Japan, UK, and Brazil.</a:t>
            </a:r>
          </a:p>
          <a:p>
            <a:r>
              <a:rPr lang="en-US" sz="1000" dirty="0" smtClean="0">
                <a:solidFill>
                  <a:schemeClr val="tx1"/>
                </a:solidFill>
              </a:rPr>
              <a:t>The primary product offered by RARA is metal clad wire wound resistors designed for inverters and electric vehicles. Additionally, the company produces current sensing resistors for BLDC motor drives and panel meters used in batteries. RARA also specializes in precision resistors for constant source power supplies and measurement circuits. Moreover, the company is highly competitive in bulk ceramic resistors and high voltage resistors suitable for high frequency applications and medical systems.</a:t>
            </a:r>
          </a:p>
          <a:p>
            <a:r>
              <a:rPr lang="en-US" sz="1000" dirty="0" smtClean="0">
                <a:solidFill>
                  <a:schemeClr val="tx1"/>
                </a:solidFill>
              </a:rPr>
              <a:t>RARA introduced the ARH/ARV 60~600 model in 2017, a metal clad resistor specifically designed for automotive applications. In addition to resistive products, the company has expertise in custom-designed heaters. RARA holds various certifications such as IATF16949, UL, CE, AEC-Q200, IP54, IP65, and IP67. The company aims to be a comprehensive solution provider for resistive products, offering a one-stop solution to its customers.</a:t>
            </a:r>
          </a:p>
          <a:p>
            <a:pPr marL="0" indent="0">
              <a:buNone/>
            </a:pPr>
            <a:endParaRPr lang="en-US" sz="1000" dirty="0" smtClean="0">
              <a:solidFill>
                <a:schemeClr val="tx1"/>
              </a:solidFill>
            </a:endParaRPr>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dirty="0"/>
          </a:p>
        </p:txBody>
      </p:sp>
      <p:pic>
        <p:nvPicPr>
          <p:cNvPr id="12" name="Picture 11" descr="RARA Logo PPT 2020-07-04.jpg"/>
          <p:cNvPicPr>
            <a:picLocks noChangeAspect="1"/>
          </p:cNvPicPr>
          <p:nvPr/>
        </p:nvPicPr>
        <p:blipFill>
          <a:blip r:embed="rId4"/>
          <a:stretch>
            <a:fillRect/>
          </a:stretch>
        </p:blipFill>
        <p:spPr>
          <a:xfrm>
            <a:off x="8001000" y="590550"/>
            <a:ext cx="685800" cy="470105"/>
          </a:xfrm>
          <a:prstGeom prst="rect">
            <a:avLst/>
          </a:prstGeom>
        </p:spPr>
      </p:pic>
      <p:grpSp>
        <p:nvGrpSpPr>
          <p:cNvPr id="2" name="Google Shape;565;p39"/>
          <p:cNvGrpSpPr/>
          <p:nvPr/>
        </p:nvGrpSpPr>
        <p:grpSpPr>
          <a:xfrm>
            <a:off x="8305800" y="4400550"/>
            <a:ext cx="343364" cy="287788"/>
            <a:chOff x="2599825" y="3689700"/>
            <a:chExt cx="429850" cy="360275"/>
          </a:xfrm>
        </p:grpSpPr>
        <p:sp>
          <p:nvSpPr>
            <p:cNvPr id="14" name="Google Shape;566;p39"/>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67;p39"/>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Keys to business success</a:t>
            </a:r>
            <a:endParaRPr dirty="0"/>
          </a:p>
        </p:txBody>
      </p:sp>
      <p:sp>
        <p:nvSpPr>
          <p:cNvPr id="202" name="Google Shape;202;p2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30</a:t>
            </a:fld>
            <a:endParaRPr/>
          </a:p>
        </p:txBody>
      </p:sp>
      <p:grpSp>
        <p:nvGrpSpPr>
          <p:cNvPr id="203" name="Google Shape;203;p25"/>
          <p:cNvGrpSpPr/>
          <p:nvPr/>
        </p:nvGrpSpPr>
        <p:grpSpPr>
          <a:xfrm>
            <a:off x="8141260" y="590035"/>
            <a:ext cx="431172" cy="413599"/>
            <a:chOff x="5241175" y="4959100"/>
            <a:chExt cx="539775" cy="517775"/>
          </a:xfrm>
        </p:grpSpPr>
        <p:sp>
          <p:nvSpPr>
            <p:cNvPr id="204" name="Google Shape;204;p2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5"/>
          <p:cNvGrpSpPr/>
          <p:nvPr/>
        </p:nvGrpSpPr>
        <p:grpSpPr>
          <a:xfrm>
            <a:off x="3787460" y="2173525"/>
            <a:ext cx="1944600" cy="1569600"/>
            <a:chOff x="3071457" y="2013875"/>
            <a:chExt cx="1944600" cy="1569600"/>
          </a:xfrm>
        </p:grpSpPr>
        <p:sp>
          <p:nvSpPr>
            <p:cNvPr id="211" name="Google Shape;211;p25"/>
            <p:cNvSpPr/>
            <p:nvPr/>
          </p:nvSpPr>
          <p:spPr>
            <a:xfrm rot="10800000" flipH="1">
              <a:off x="3071457" y="2013875"/>
              <a:ext cx="1944600" cy="1569600"/>
            </a:xfrm>
            <a:prstGeom prst="round2DiagRect">
              <a:avLst>
                <a:gd name="adj1" fmla="val 0"/>
                <a:gd name="adj2" fmla="val 17764"/>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itchFamily="34" charset="0"/>
                <a:ea typeface="Barlow"/>
                <a:cs typeface="Arial" pitchFamily="34" charset="0"/>
                <a:sym typeface="Barlow"/>
              </a:endParaRPr>
            </a:p>
          </p:txBody>
        </p:sp>
        <p:sp>
          <p:nvSpPr>
            <p:cNvPr id="212" name="Google Shape;212;p25"/>
            <p:cNvSpPr txBox="1"/>
            <p:nvPr/>
          </p:nvSpPr>
          <p:spPr>
            <a:xfrm>
              <a:off x="3246397" y="2640700"/>
              <a:ext cx="1682895" cy="459900"/>
            </a:xfrm>
            <a:prstGeom prst="rect">
              <a:avLst/>
            </a:prstGeom>
            <a:solidFill>
              <a:srgbClr val="9999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solidFill>
                    <a:srgbClr val="FFFFFF"/>
                  </a:solidFill>
                  <a:latin typeface="Arial" pitchFamily="34" charset="0"/>
                  <a:ea typeface="Barlow"/>
                  <a:cs typeface="Arial" pitchFamily="34" charset="0"/>
                  <a:sym typeface="Barlow"/>
                </a:rPr>
                <a:t>Customer Service</a:t>
              </a:r>
              <a:endParaRPr b="1" dirty="0">
                <a:solidFill>
                  <a:srgbClr val="FFFFFF"/>
                </a:solidFill>
                <a:latin typeface="Arial" pitchFamily="34" charset="0"/>
                <a:ea typeface="Barlow"/>
                <a:cs typeface="Arial" pitchFamily="34" charset="0"/>
                <a:sym typeface="Barlow"/>
              </a:endParaRPr>
            </a:p>
          </p:txBody>
        </p:sp>
      </p:grpSp>
      <p:grpSp>
        <p:nvGrpSpPr>
          <p:cNvPr id="214" name="Google Shape;214;p25"/>
          <p:cNvGrpSpPr/>
          <p:nvPr/>
        </p:nvGrpSpPr>
        <p:grpSpPr>
          <a:xfrm>
            <a:off x="1845246" y="2173525"/>
            <a:ext cx="1944600" cy="1569600"/>
            <a:chOff x="1126863" y="2013875"/>
            <a:chExt cx="1944600" cy="1569600"/>
          </a:xfrm>
        </p:grpSpPr>
        <p:sp>
          <p:nvSpPr>
            <p:cNvPr id="215" name="Google Shape;215;p25"/>
            <p:cNvSpPr/>
            <p:nvPr/>
          </p:nvSpPr>
          <p:spPr>
            <a:xfrm>
              <a:off x="1126863" y="2013875"/>
              <a:ext cx="1944600" cy="1569600"/>
            </a:xfrm>
            <a:prstGeom prst="round2DiagRect">
              <a:avLst>
                <a:gd name="adj1" fmla="val 0"/>
                <a:gd name="adj2" fmla="val 17764"/>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itchFamily="34" charset="0"/>
                <a:ea typeface="Barlow"/>
                <a:cs typeface="Arial" pitchFamily="34" charset="0"/>
                <a:sym typeface="Barlow"/>
              </a:endParaRPr>
            </a:p>
          </p:txBody>
        </p:sp>
        <p:sp>
          <p:nvSpPr>
            <p:cNvPr id="216" name="Google Shape;216;p25"/>
            <p:cNvSpPr txBox="1"/>
            <p:nvPr/>
          </p:nvSpPr>
          <p:spPr>
            <a:xfrm>
              <a:off x="1262817" y="2640700"/>
              <a:ext cx="1739990" cy="4599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solidFill>
                    <a:srgbClr val="FFFFFF"/>
                  </a:solidFill>
                  <a:latin typeface="Arial" pitchFamily="34" charset="0"/>
                  <a:ea typeface="Barlow"/>
                  <a:cs typeface="Arial" pitchFamily="34" charset="0"/>
                  <a:sym typeface="Barlow"/>
                </a:rPr>
                <a:t>Quality products</a:t>
              </a:r>
              <a:endParaRPr b="1" dirty="0">
                <a:solidFill>
                  <a:srgbClr val="FFFFFF"/>
                </a:solidFill>
                <a:latin typeface="Arial" pitchFamily="34" charset="0"/>
                <a:ea typeface="Barlow"/>
                <a:cs typeface="Arial" pitchFamily="34" charset="0"/>
                <a:sym typeface="Barlow"/>
              </a:endParaRPr>
            </a:p>
          </p:txBody>
        </p:sp>
      </p:grpSp>
      <p:grpSp>
        <p:nvGrpSpPr>
          <p:cNvPr id="218" name="Google Shape;218;p25"/>
          <p:cNvGrpSpPr/>
          <p:nvPr/>
        </p:nvGrpSpPr>
        <p:grpSpPr>
          <a:xfrm>
            <a:off x="5729559" y="2173525"/>
            <a:ext cx="3001200" cy="1569600"/>
            <a:chOff x="5015938" y="2013875"/>
            <a:chExt cx="3001200" cy="1569600"/>
          </a:xfrm>
        </p:grpSpPr>
        <p:sp>
          <p:nvSpPr>
            <p:cNvPr id="219" name="Google Shape;219;p25"/>
            <p:cNvSpPr/>
            <p:nvPr/>
          </p:nvSpPr>
          <p:spPr>
            <a:xfrm>
              <a:off x="5015938" y="2013875"/>
              <a:ext cx="3001200" cy="1569600"/>
            </a:xfrm>
            <a:prstGeom prst="round2DiagRect">
              <a:avLst>
                <a:gd name="adj1" fmla="val 0"/>
                <a:gd name="adj2" fmla="val 17764"/>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itchFamily="34" charset="0"/>
                <a:ea typeface="Barlow"/>
                <a:cs typeface="Arial" pitchFamily="34" charset="0"/>
                <a:sym typeface="Barlow"/>
              </a:endParaRPr>
            </a:p>
            <a:p>
              <a:pPr marL="0" lvl="0" indent="0" algn="l" rtl="0">
                <a:spcBef>
                  <a:spcPts val="0"/>
                </a:spcBef>
                <a:spcAft>
                  <a:spcPts val="0"/>
                </a:spcAft>
                <a:buNone/>
              </a:pPr>
              <a:endParaRPr dirty="0">
                <a:latin typeface="Arial" pitchFamily="34" charset="0"/>
                <a:ea typeface="Barlow"/>
                <a:cs typeface="Arial" pitchFamily="34" charset="0"/>
                <a:sym typeface="Barlow"/>
              </a:endParaRPr>
            </a:p>
            <a:p>
              <a:pPr marL="0" lvl="0" indent="0" algn="l" rtl="0">
                <a:spcBef>
                  <a:spcPts val="0"/>
                </a:spcBef>
                <a:spcAft>
                  <a:spcPts val="0"/>
                </a:spcAft>
                <a:buNone/>
              </a:pPr>
              <a:endParaRPr dirty="0">
                <a:latin typeface="Arial" pitchFamily="34" charset="0"/>
                <a:ea typeface="Barlow"/>
                <a:cs typeface="Arial" pitchFamily="34" charset="0"/>
                <a:sym typeface="Barlow"/>
              </a:endParaRPr>
            </a:p>
            <a:p>
              <a:pPr marL="0" lvl="0" indent="0" algn="l" rtl="0">
                <a:spcBef>
                  <a:spcPts val="0"/>
                </a:spcBef>
                <a:spcAft>
                  <a:spcPts val="0"/>
                </a:spcAft>
                <a:buNone/>
              </a:pPr>
              <a:endParaRPr dirty="0">
                <a:latin typeface="Arial" pitchFamily="34" charset="0"/>
                <a:ea typeface="Barlow"/>
                <a:cs typeface="Arial" pitchFamily="34" charset="0"/>
                <a:sym typeface="Barlow"/>
              </a:endParaRPr>
            </a:p>
          </p:txBody>
        </p:sp>
        <p:sp>
          <p:nvSpPr>
            <p:cNvPr id="220" name="Google Shape;220;p25"/>
            <p:cNvSpPr txBox="1"/>
            <p:nvPr/>
          </p:nvSpPr>
          <p:spPr>
            <a:xfrm>
              <a:off x="5306179" y="2640700"/>
              <a:ext cx="2417100" cy="459900"/>
            </a:xfrm>
            <a:prstGeom prst="rect">
              <a:avLst/>
            </a:prstGeom>
            <a:solidFill>
              <a:srgbClr val="43434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solidFill>
                    <a:srgbClr val="FFFFFF"/>
                  </a:solidFill>
                  <a:latin typeface="Arial" pitchFamily="34" charset="0"/>
                  <a:ea typeface="Barlow"/>
                  <a:cs typeface="Arial" pitchFamily="34" charset="0"/>
                  <a:sym typeface="Barlow"/>
                </a:rPr>
                <a:t>Success</a:t>
              </a:r>
              <a:endParaRPr b="1" dirty="0">
                <a:solidFill>
                  <a:srgbClr val="FFFFFF"/>
                </a:solidFill>
                <a:latin typeface="Arial" pitchFamily="34" charset="0"/>
                <a:ea typeface="Barlow"/>
                <a:cs typeface="Arial" pitchFamily="34" charset="0"/>
                <a:sym typeface="Barlow"/>
              </a:endParaRPr>
            </a:p>
          </p:txBody>
        </p:sp>
      </p:grpSp>
      <p:grpSp>
        <p:nvGrpSpPr>
          <p:cNvPr id="222" name="Google Shape;222;p25"/>
          <p:cNvGrpSpPr/>
          <p:nvPr/>
        </p:nvGrpSpPr>
        <p:grpSpPr>
          <a:xfrm>
            <a:off x="5599105" y="2860920"/>
            <a:ext cx="261571" cy="260379"/>
            <a:chOff x="4858109" y="2631368"/>
            <a:chExt cx="316442" cy="315000"/>
          </a:xfrm>
        </p:grpSpPr>
        <p:sp>
          <p:nvSpPr>
            <p:cNvPr id="223" name="Google Shape;223;p25"/>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itchFamily="34" charset="0"/>
                <a:ea typeface="Barlow"/>
                <a:cs typeface="Arial" pitchFamily="34" charset="0"/>
                <a:sym typeface="Barlow"/>
              </a:endParaRPr>
            </a:p>
          </p:txBody>
        </p:sp>
        <p:sp>
          <p:nvSpPr>
            <p:cNvPr id="224" name="Google Shape;224;p25"/>
            <p:cNvSpPr/>
            <p:nvPr/>
          </p:nvSpPr>
          <p:spPr>
            <a:xfrm>
              <a:off x="4858109" y="2739300"/>
              <a:ext cx="239100" cy="99000"/>
            </a:xfrm>
            <a:prstGeom prst="rightArrow">
              <a:avLst>
                <a:gd name="adj1" fmla="val 32020"/>
                <a:gd name="adj2" fmla="val 66970"/>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rial" pitchFamily="34" charset="0"/>
                  <a:ea typeface="Barlow"/>
                  <a:cs typeface="Arial" pitchFamily="34" charset="0"/>
                  <a:sym typeface="Barlow"/>
                </a:rPr>
                <a:t/>
              </a:r>
              <a:br>
                <a:rPr lang="en" dirty="0">
                  <a:latin typeface="Arial" pitchFamily="34" charset="0"/>
                  <a:ea typeface="Barlow"/>
                  <a:cs typeface="Arial" pitchFamily="34" charset="0"/>
                  <a:sym typeface="Barlow"/>
                </a:rPr>
              </a:br>
              <a:endParaRPr dirty="0">
                <a:latin typeface="Arial" pitchFamily="34" charset="0"/>
                <a:ea typeface="Barlow"/>
                <a:cs typeface="Arial" pitchFamily="34" charset="0"/>
                <a:sym typeface="Barlow"/>
              </a:endParaRPr>
            </a:p>
          </p:txBody>
        </p:sp>
      </p:grpSp>
      <p:grpSp>
        <p:nvGrpSpPr>
          <p:cNvPr id="225" name="Google Shape;225;p25"/>
          <p:cNvGrpSpPr/>
          <p:nvPr/>
        </p:nvGrpSpPr>
        <p:grpSpPr>
          <a:xfrm>
            <a:off x="3661899" y="2860921"/>
            <a:ext cx="260366" cy="260366"/>
            <a:chOff x="3157188" y="909150"/>
            <a:chExt cx="470400" cy="470400"/>
          </a:xfrm>
        </p:grpSpPr>
        <p:sp>
          <p:nvSpPr>
            <p:cNvPr id="226" name="Google Shape;226;p25"/>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itchFamily="34" charset="0"/>
                <a:ea typeface="Barlow"/>
                <a:cs typeface="Arial" pitchFamily="34" charset="0"/>
                <a:sym typeface="Barlow"/>
              </a:endParaRPr>
            </a:p>
          </p:txBody>
        </p:sp>
        <p:sp>
          <p:nvSpPr>
            <p:cNvPr id="227" name="Google Shape;227;p25"/>
            <p:cNvSpPr/>
            <p:nvPr/>
          </p:nvSpPr>
          <p:spPr>
            <a:xfrm>
              <a:off x="3243138" y="995100"/>
              <a:ext cx="298500" cy="298500"/>
            </a:xfrm>
            <a:prstGeom prst="mathPlus">
              <a:avLst>
                <a:gd name="adj1" fmla="val 99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itchFamily="34" charset="0"/>
                <a:ea typeface="Barlow"/>
                <a:cs typeface="Arial" pitchFamily="34" charset="0"/>
                <a:sym typeface="Barlow"/>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CORPORATE STRUCTURE</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dirty="0"/>
          </a:p>
        </p:txBody>
      </p:sp>
      <p:pic>
        <p:nvPicPr>
          <p:cNvPr id="12" name="Picture 11" descr="RARA Logo PPT 2020-07-04.jpg"/>
          <p:cNvPicPr>
            <a:picLocks noChangeAspect="1"/>
          </p:cNvPicPr>
          <p:nvPr/>
        </p:nvPicPr>
        <p:blipFill>
          <a:blip r:embed="rId4"/>
          <a:stretch>
            <a:fillRect/>
          </a:stretch>
        </p:blipFill>
        <p:spPr>
          <a:xfrm>
            <a:off x="8001000" y="590550"/>
            <a:ext cx="685800" cy="470105"/>
          </a:xfrm>
          <a:prstGeom prst="rect">
            <a:avLst/>
          </a:prstGeom>
        </p:spPr>
      </p:pic>
      <p:grpSp>
        <p:nvGrpSpPr>
          <p:cNvPr id="2" name="Google Shape;565;p39"/>
          <p:cNvGrpSpPr/>
          <p:nvPr/>
        </p:nvGrpSpPr>
        <p:grpSpPr>
          <a:xfrm>
            <a:off x="8305800" y="4400550"/>
            <a:ext cx="343364" cy="287788"/>
            <a:chOff x="2599825" y="3689700"/>
            <a:chExt cx="429850" cy="360275"/>
          </a:xfrm>
        </p:grpSpPr>
        <p:sp>
          <p:nvSpPr>
            <p:cNvPr id="14" name="Google Shape;566;p39"/>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67;p39"/>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9" name="Picture 8" descr="company structure 2023.jpg"/>
          <p:cNvPicPr>
            <a:picLocks noChangeAspect="1"/>
          </p:cNvPicPr>
          <p:nvPr/>
        </p:nvPicPr>
        <p:blipFill>
          <a:blip r:embed="rId5"/>
          <a:stretch>
            <a:fillRect/>
          </a:stretch>
        </p:blipFill>
        <p:spPr>
          <a:xfrm>
            <a:off x="1981200" y="1581150"/>
            <a:ext cx="6400800" cy="259491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CEO’S MESSAGE</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dirty="0"/>
          </a:p>
        </p:txBody>
      </p:sp>
      <p:pic>
        <p:nvPicPr>
          <p:cNvPr id="12" name="Picture 11" descr="RARA Logo PPT 2020-07-04.jpg"/>
          <p:cNvPicPr>
            <a:picLocks noChangeAspect="1"/>
          </p:cNvPicPr>
          <p:nvPr/>
        </p:nvPicPr>
        <p:blipFill>
          <a:blip r:embed="rId4"/>
          <a:stretch>
            <a:fillRect/>
          </a:stretch>
        </p:blipFill>
        <p:spPr>
          <a:xfrm>
            <a:off x="8001000" y="590550"/>
            <a:ext cx="685800" cy="470105"/>
          </a:xfrm>
          <a:prstGeom prst="rect">
            <a:avLst/>
          </a:prstGeom>
        </p:spPr>
      </p:pic>
      <p:grpSp>
        <p:nvGrpSpPr>
          <p:cNvPr id="2" name="Google Shape;565;p39"/>
          <p:cNvGrpSpPr/>
          <p:nvPr/>
        </p:nvGrpSpPr>
        <p:grpSpPr>
          <a:xfrm>
            <a:off x="8305800" y="4400550"/>
            <a:ext cx="343364" cy="287788"/>
            <a:chOff x="2599825" y="3689700"/>
            <a:chExt cx="429850" cy="360275"/>
          </a:xfrm>
        </p:grpSpPr>
        <p:sp>
          <p:nvSpPr>
            <p:cNvPr id="14" name="Google Shape;566;p39"/>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67;p39"/>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TextBox 9"/>
          <p:cNvSpPr txBox="1"/>
          <p:nvPr/>
        </p:nvSpPr>
        <p:spPr>
          <a:xfrm>
            <a:off x="2667000" y="1504950"/>
            <a:ext cx="5533887" cy="3323987"/>
          </a:xfrm>
          <a:prstGeom prst="rect">
            <a:avLst/>
          </a:prstGeom>
          <a:noFill/>
        </p:spPr>
        <p:txBody>
          <a:bodyPr wrap="square" rtlCol="0">
            <a:spAutoFit/>
          </a:bodyPr>
          <a:lstStyle/>
          <a:p>
            <a:r>
              <a:rPr lang="en-US" sz="1000" dirty="0" smtClean="0"/>
              <a:t>RARA Electronics, on the occasion of its 34th anniversary, expresses its gratitude to the collaborative efforts of the management, employees, and worldwide distributors, which have contributed to its continuous development as a resistor manufacturer. With an extensive network of distributors, RARA Electronics actively exports its products to Japan, the United States, Brazil, and Europe, maintaining relationships with 80 overseas customers across approximately 40 countries.</a:t>
            </a:r>
          </a:p>
          <a:p>
            <a:endParaRPr lang="en-US" sz="1000" dirty="0" smtClean="0"/>
          </a:p>
          <a:p>
            <a:r>
              <a:rPr lang="en-US" sz="1000" dirty="0" smtClean="0"/>
              <a:t>The key driver behind RARA Electronics' rapid growth in the highly competitive global market is its unique business strategy. The company established the first resistor research institute in Korea, enabling swift and cost-effective development of customer-specific products to cater to competitive markets. In line with its corporate philosophy of resolving all resistor-related issues, RARA Electronics has formed partnerships with firms in the United States, Germany, Japan, Taiwan, and China.</a:t>
            </a:r>
          </a:p>
          <a:p>
            <a:endParaRPr lang="en-US" sz="1000" dirty="0" smtClean="0"/>
          </a:p>
          <a:p>
            <a:r>
              <a:rPr lang="en-US" sz="1000" dirty="0" smtClean="0"/>
              <a:t>As a comprehensive provider, RARA Electronics offers a "ONE-STOP SOLUTION" service for industrial and special resistors, further enhancing its value proposition.</a:t>
            </a:r>
          </a:p>
          <a:p>
            <a:endParaRPr lang="en-US" sz="1000" dirty="0" smtClean="0"/>
          </a:p>
          <a:p>
            <a:r>
              <a:rPr lang="en-US" sz="1000" dirty="0" smtClean="0"/>
              <a:t>Sincerely, SG Kim,</a:t>
            </a:r>
          </a:p>
          <a:p>
            <a:r>
              <a:rPr lang="en-US" sz="1000" dirty="0" smtClean="0"/>
              <a:t>CEO </a:t>
            </a:r>
          </a:p>
          <a:p>
            <a:r>
              <a:rPr lang="en-US" sz="1000" dirty="0" smtClean="0"/>
              <a:t>January 3rd, 2023</a:t>
            </a:r>
          </a:p>
          <a:p>
            <a:pPr algn="just"/>
            <a:endParaRPr lang="en-US" sz="1000" b="1" dirty="0" smtClean="0">
              <a:latin typeface="Arial" pitchFamily="34" charset="0"/>
            </a:endParaRPr>
          </a:p>
        </p:txBody>
      </p:sp>
      <p:pic>
        <p:nvPicPr>
          <p:cNvPr id="11" name="Picture 10" descr="sg 2020-07-06.jpg"/>
          <p:cNvPicPr>
            <a:picLocks noChangeAspect="1"/>
          </p:cNvPicPr>
          <p:nvPr/>
        </p:nvPicPr>
        <p:blipFill>
          <a:blip r:embed="rId5"/>
          <a:stretch>
            <a:fillRect/>
          </a:stretch>
        </p:blipFill>
        <p:spPr>
          <a:xfrm>
            <a:off x="1447800" y="2266950"/>
            <a:ext cx="1195258"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STANDARDS AND QUALITY ASSURANCES</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11"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9" name="Picture 18" descr="UL 2020-07-04.jpg"/>
          <p:cNvPicPr>
            <a:picLocks noChangeAspect="1"/>
          </p:cNvPicPr>
          <p:nvPr/>
        </p:nvPicPr>
        <p:blipFill>
          <a:blip r:embed="rId4"/>
          <a:stretch>
            <a:fillRect/>
          </a:stretch>
        </p:blipFill>
        <p:spPr>
          <a:xfrm>
            <a:off x="1828800" y="3105150"/>
            <a:ext cx="685800" cy="808892"/>
          </a:xfrm>
          <a:prstGeom prst="rect">
            <a:avLst/>
          </a:prstGeom>
        </p:spPr>
      </p:pic>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 name="Picture 21" descr="cs ul 2020-07-04.jpg"/>
          <p:cNvPicPr>
            <a:picLocks noChangeAspect="1"/>
          </p:cNvPicPr>
          <p:nvPr/>
        </p:nvPicPr>
        <p:blipFill>
          <a:blip r:embed="rId5"/>
          <a:stretch>
            <a:fillRect/>
          </a:stretch>
        </p:blipFill>
        <p:spPr>
          <a:xfrm>
            <a:off x="5257800" y="1352550"/>
            <a:ext cx="838200" cy="695368"/>
          </a:xfrm>
          <a:prstGeom prst="rect">
            <a:avLst/>
          </a:prstGeom>
        </p:spPr>
      </p:pic>
      <p:pic>
        <p:nvPicPr>
          <p:cNvPr id="24" name="Picture 23" descr="ip67 2020-07-04.jpg"/>
          <p:cNvPicPr>
            <a:picLocks noChangeAspect="1"/>
          </p:cNvPicPr>
          <p:nvPr/>
        </p:nvPicPr>
        <p:blipFill>
          <a:blip r:embed="rId6"/>
          <a:stretch>
            <a:fillRect/>
          </a:stretch>
        </p:blipFill>
        <p:spPr>
          <a:xfrm>
            <a:off x="5257800" y="2266950"/>
            <a:ext cx="762000" cy="766187"/>
          </a:xfrm>
          <a:prstGeom prst="rect">
            <a:avLst/>
          </a:prstGeom>
        </p:spPr>
      </p:pic>
      <p:pic>
        <p:nvPicPr>
          <p:cNvPr id="26" name="Picture 25" descr="aec 2020-07-04.jpg"/>
          <p:cNvPicPr>
            <a:picLocks noChangeAspect="1"/>
          </p:cNvPicPr>
          <p:nvPr/>
        </p:nvPicPr>
        <p:blipFill>
          <a:blip r:embed="rId7"/>
          <a:stretch>
            <a:fillRect/>
          </a:stretch>
        </p:blipFill>
        <p:spPr>
          <a:xfrm>
            <a:off x="5181600" y="4019550"/>
            <a:ext cx="990600" cy="730498"/>
          </a:xfrm>
          <a:prstGeom prst="rect">
            <a:avLst/>
          </a:prstGeom>
        </p:spPr>
      </p:pic>
      <p:pic>
        <p:nvPicPr>
          <p:cNvPr id="32" name="Picture 31" descr="ip 2020-07-04.jpg"/>
          <p:cNvPicPr>
            <a:picLocks noChangeAspect="1"/>
          </p:cNvPicPr>
          <p:nvPr/>
        </p:nvPicPr>
        <p:blipFill>
          <a:blip r:embed="rId8"/>
          <a:stretch>
            <a:fillRect/>
          </a:stretch>
        </p:blipFill>
        <p:spPr>
          <a:xfrm>
            <a:off x="1828800" y="4019550"/>
            <a:ext cx="685800" cy="812653"/>
          </a:xfrm>
          <a:prstGeom prst="rect">
            <a:avLst/>
          </a:prstGeom>
        </p:spPr>
      </p:pic>
      <p:sp>
        <p:nvSpPr>
          <p:cNvPr id="21" name="TextBox 20"/>
          <p:cNvSpPr txBox="1"/>
          <p:nvPr/>
        </p:nvSpPr>
        <p:spPr>
          <a:xfrm>
            <a:off x="3124200" y="2343150"/>
            <a:ext cx="1828800" cy="738664"/>
          </a:xfrm>
          <a:prstGeom prst="rect">
            <a:avLst/>
          </a:prstGeom>
          <a:noFill/>
        </p:spPr>
        <p:txBody>
          <a:bodyPr wrap="square" rtlCol="0">
            <a:spAutoFit/>
          </a:bodyPr>
          <a:lstStyle/>
          <a:p>
            <a:r>
              <a:rPr lang="en-US" b="1" dirty="0" smtClean="0">
                <a:latin typeface="Arial" pitchFamily="34" charset="0"/>
              </a:rPr>
              <a:t>1998</a:t>
            </a:r>
            <a:r>
              <a:rPr lang="en-US" dirty="0" smtClean="0">
                <a:latin typeface="Arial" pitchFamily="34" charset="0"/>
              </a:rPr>
              <a:t> </a:t>
            </a:r>
          </a:p>
          <a:p>
            <a:r>
              <a:rPr lang="en-US" dirty="0" smtClean="0">
                <a:latin typeface="Arial" pitchFamily="34" charset="0"/>
              </a:rPr>
              <a:t>ISO9001 Certification</a:t>
            </a:r>
            <a:endParaRPr lang="en-US" dirty="0">
              <a:latin typeface="Arial" pitchFamily="34" charset="0"/>
            </a:endParaRPr>
          </a:p>
        </p:txBody>
      </p:sp>
      <p:sp>
        <p:nvSpPr>
          <p:cNvPr id="23" name="TextBox 22"/>
          <p:cNvSpPr txBox="1"/>
          <p:nvPr/>
        </p:nvSpPr>
        <p:spPr>
          <a:xfrm>
            <a:off x="3124200" y="3257550"/>
            <a:ext cx="1676400" cy="523220"/>
          </a:xfrm>
          <a:prstGeom prst="rect">
            <a:avLst/>
          </a:prstGeom>
          <a:noFill/>
        </p:spPr>
        <p:txBody>
          <a:bodyPr wrap="square" rtlCol="0">
            <a:spAutoFit/>
          </a:bodyPr>
          <a:lstStyle/>
          <a:p>
            <a:r>
              <a:rPr lang="en-US" b="1" dirty="0" smtClean="0">
                <a:latin typeface="Arial" pitchFamily="34" charset="0"/>
              </a:rPr>
              <a:t>2002</a:t>
            </a:r>
            <a:r>
              <a:rPr lang="en-US" dirty="0" smtClean="0">
                <a:latin typeface="Arial" pitchFamily="34" charset="0"/>
              </a:rPr>
              <a:t> UL508</a:t>
            </a:r>
          </a:p>
          <a:p>
            <a:r>
              <a:rPr lang="en-US" dirty="0" smtClean="0">
                <a:latin typeface="Arial" pitchFamily="34" charset="0"/>
              </a:rPr>
              <a:t>ULV/H 60-500</a:t>
            </a:r>
            <a:endParaRPr lang="en-US" dirty="0">
              <a:latin typeface="Arial" pitchFamily="34" charset="0"/>
            </a:endParaRPr>
          </a:p>
        </p:txBody>
      </p:sp>
      <p:sp>
        <p:nvSpPr>
          <p:cNvPr id="27" name="TextBox 26"/>
          <p:cNvSpPr txBox="1"/>
          <p:nvPr/>
        </p:nvSpPr>
        <p:spPr>
          <a:xfrm>
            <a:off x="3124200" y="4095750"/>
            <a:ext cx="1676400" cy="523220"/>
          </a:xfrm>
          <a:prstGeom prst="rect">
            <a:avLst/>
          </a:prstGeom>
          <a:noFill/>
        </p:spPr>
        <p:txBody>
          <a:bodyPr wrap="square" rtlCol="0">
            <a:spAutoFit/>
          </a:bodyPr>
          <a:lstStyle/>
          <a:p>
            <a:r>
              <a:rPr lang="en-US" b="1" dirty="0" smtClean="0">
                <a:latin typeface="Arial" pitchFamily="34" charset="0"/>
              </a:rPr>
              <a:t>2003</a:t>
            </a:r>
            <a:r>
              <a:rPr lang="en-US" dirty="0" smtClean="0">
                <a:latin typeface="Arial" pitchFamily="34" charset="0"/>
              </a:rPr>
              <a:t> ULH/ULV </a:t>
            </a:r>
          </a:p>
          <a:p>
            <a:r>
              <a:rPr lang="en-US" dirty="0" smtClean="0">
                <a:latin typeface="Arial" pitchFamily="34" charset="0"/>
              </a:rPr>
              <a:t>TUV </a:t>
            </a:r>
            <a:r>
              <a:rPr lang="en-US" dirty="0" err="1" smtClean="0">
                <a:latin typeface="Arial" pitchFamily="34" charset="0"/>
              </a:rPr>
              <a:t>Rheinland</a:t>
            </a:r>
            <a:endParaRPr lang="en-US" dirty="0">
              <a:latin typeface="Arial" pitchFamily="34" charset="0"/>
            </a:endParaRPr>
          </a:p>
        </p:txBody>
      </p:sp>
      <p:sp>
        <p:nvSpPr>
          <p:cNvPr id="33" name="TextBox 32"/>
          <p:cNvSpPr txBox="1"/>
          <p:nvPr/>
        </p:nvSpPr>
        <p:spPr>
          <a:xfrm>
            <a:off x="6477000" y="1428750"/>
            <a:ext cx="1676400" cy="523220"/>
          </a:xfrm>
          <a:prstGeom prst="rect">
            <a:avLst/>
          </a:prstGeom>
          <a:noFill/>
        </p:spPr>
        <p:txBody>
          <a:bodyPr wrap="square" rtlCol="0">
            <a:spAutoFit/>
          </a:bodyPr>
          <a:lstStyle/>
          <a:p>
            <a:r>
              <a:rPr lang="en-US" b="1" dirty="0" smtClean="0">
                <a:latin typeface="Arial" pitchFamily="34" charset="0"/>
              </a:rPr>
              <a:t>2003</a:t>
            </a:r>
            <a:r>
              <a:rPr lang="en-US" dirty="0" smtClean="0">
                <a:latin typeface="Arial" pitchFamily="34" charset="0"/>
              </a:rPr>
              <a:t> UL508</a:t>
            </a:r>
          </a:p>
          <a:p>
            <a:r>
              <a:rPr lang="en-US" dirty="0" smtClean="0">
                <a:latin typeface="Arial" pitchFamily="34" charset="0"/>
              </a:rPr>
              <a:t>ULN/ULF</a:t>
            </a:r>
            <a:endParaRPr lang="en-US" dirty="0">
              <a:latin typeface="Arial" pitchFamily="34" charset="0"/>
            </a:endParaRPr>
          </a:p>
        </p:txBody>
      </p:sp>
      <p:sp>
        <p:nvSpPr>
          <p:cNvPr id="34" name="TextBox 33"/>
          <p:cNvSpPr txBox="1"/>
          <p:nvPr/>
        </p:nvSpPr>
        <p:spPr>
          <a:xfrm>
            <a:off x="6477000" y="2419350"/>
            <a:ext cx="1676400" cy="738664"/>
          </a:xfrm>
          <a:prstGeom prst="rect">
            <a:avLst/>
          </a:prstGeom>
          <a:noFill/>
        </p:spPr>
        <p:txBody>
          <a:bodyPr wrap="square" rtlCol="0">
            <a:spAutoFit/>
          </a:bodyPr>
          <a:lstStyle/>
          <a:p>
            <a:r>
              <a:rPr lang="en-US" b="1" dirty="0" smtClean="0">
                <a:latin typeface="Arial" pitchFamily="34" charset="0"/>
              </a:rPr>
              <a:t>2009</a:t>
            </a:r>
            <a:r>
              <a:rPr lang="en-US" dirty="0" smtClean="0">
                <a:latin typeface="Arial" pitchFamily="34" charset="0"/>
              </a:rPr>
              <a:t> SPR </a:t>
            </a:r>
          </a:p>
          <a:p>
            <a:r>
              <a:rPr lang="en-US" dirty="0" smtClean="0">
                <a:latin typeface="Arial" pitchFamily="34" charset="0"/>
              </a:rPr>
              <a:t>Korea Testing Labs</a:t>
            </a:r>
            <a:endParaRPr lang="en-US" dirty="0">
              <a:latin typeface="Arial" pitchFamily="34" charset="0"/>
            </a:endParaRPr>
          </a:p>
        </p:txBody>
      </p:sp>
      <p:sp>
        <p:nvSpPr>
          <p:cNvPr id="35" name="TextBox 34"/>
          <p:cNvSpPr txBox="1"/>
          <p:nvPr/>
        </p:nvSpPr>
        <p:spPr>
          <a:xfrm>
            <a:off x="6477000" y="3257550"/>
            <a:ext cx="1676400" cy="523220"/>
          </a:xfrm>
          <a:prstGeom prst="rect">
            <a:avLst/>
          </a:prstGeom>
          <a:noFill/>
        </p:spPr>
        <p:txBody>
          <a:bodyPr wrap="square" rtlCol="0">
            <a:spAutoFit/>
          </a:bodyPr>
          <a:lstStyle/>
          <a:p>
            <a:r>
              <a:rPr lang="en-US" b="1" dirty="0" smtClean="0">
                <a:latin typeface="Arial" pitchFamily="34" charset="0"/>
              </a:rPr>
              <a:t>2013</a:t>
            </a:r>
            <a:r>
              <a:rPr lang="en-US" dirty="0" smtClean="0">
                <a:latin typeface="Arial" pitchFamily="34" charset="0"/>
              </a:rPr>
              <a:t> </a:t>
            </a:r>
          </a:p>
          <a:p>
            <a:r>
              <a:rPr lang="en-US" dirty="0" smtClean="0">
                <a:latin typeface="Arial" pitchFamily="34" charset="0"/>
              </a:rPr>
              <a:t>IATF16949</a:t>
            </a:r>
            <a:endParaRPr lang="en-US" dirty="0">
              <a:latin typeface="Arial" pitchFamily="34" charset="0"/>
            </a:endParaRPr>
          </a:p>
        </p:txBody>
      </p:sp>
      <p:sp>
        <p:nvSpPr>
          <p:cNvPr id="36" name="TextBox 35"/>
          <p:cNvSpPr txBox="1"/>
          <p:nvPr/>
        </p:nvSpPr>
        <p:spPr>
          <a:xfrm>
            <a:off x="6477000" y="4095750"/>
            <a:ext cx="1676400" cy="523220"/>
          </a:xfrm>
          <a:prstGeom prst="rect">
            <a:avLst/>
          </a:prstGeom>
          <a:noFill/>
        </p:spPr>
        <p:txBody>
          <a:bodyPr wrap="square" rtlCol="0">
            <a:spAutoFit/>
          </a:bodyPr>
          <a:lstStyle/>
          <a:p>
            <a:r>
              <a:rPr lang="en-US" b="1" dirty="0" smtClean="0">
                <a:latin typeface="Arial" pitchFamily="34" charset="0"/>
              </a:rPr>
              <a:t>2015</a:t>
            </a:r>
            <a:r>
              <a:rPr lang="en-US" dirty="0" smtClean="0">
                <a:latin typeface="Arial" pitchFamily="34" charset="0"/>
              </a:rPr>
              <a:t> AEC200</a:t>
            </a:r>
          </a:p>
          <a:p>
            <a:r>
              <a:rPr lang="en-US" dirty="0" smtClean="0">
                <a:latin typeface="Arial" pitchFamily="34" charset="0"/>
              </a:rPr>
              <a:t>ECS/TCS</a:t>
            </a:r>
            <a:endParaRPr lang="en-US" dirty="0">
              <a:latin typeface="Arial" pitchFamily="34" charset="0"/>
            </a:endParaRPr>
          </a:p>
        </p:txBody>
      </p:sp>
      <p:pic>
        <p:nvPicPr>
          <p:cNvPr id="30" name="Picture 29" descr="logo-IATF-16949.jpg"/>
          <p:cNvPicPr>
            <a:picLocks noChangeAspect="1"/>
          </p:cNvPicPr>
          <p:nvPr/>
        </p:nvPicPr>
        <p:blipFill>
          <a:blip r:embed="rId9"/>
          <a:stretch>
            <a:fillRect/>
          </a:stretch>
        </p:blipFill>
        <p:spPr>
          <a:xfrm>
            <a:off x="5257800" y="3181350"/>
            <a:ext cx="762000" cy="762000"/>
          </a:xfrm>
          <a:prstGeom prst="rect">
            <a:avLst/>
          </a:prstGeom>
        </p:spPr>
      </p:pic>
      <p:pic>
        <p:nvPicPr>
          <p:cNvPr id="31" name="Picture 30" descr="iso9001.jpg"/>
          <p:cNvPicPr>
            <a:picLocks noChangeAspect="1"/>
          </p:cNvPicPr>
          <p:nvPr/>
        </p:nvPicPr>
        <p:blipFill>
          <a:blip r:embed="rId10"/>
          <a:stretch>
            <a:fillRect/>
          </a:stretch>
        </p:blipFill>
        <p:spPr>
          <a:xfrm>
            <a:off x="1600200" y="2266950"/>
            <a:ext cx="1371600" cy="7174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Pre-charge</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ARH, ARV</a:t>
            </a:r>
            <a:br>
              <a:rPr lang="en-US" sz="1000" dirty="0" smtClean="0">
                <a:latin typeface="Arial" pitchFamily="34" charset="0"/>
              </a:rPr>
            </a:br>
            <a:r>
              <a:rPr lang="en-US" sz="1000" dirty="0" smtClean="0">
                <a:latin typeface="Arial" pitchFamily="34" charset="0"/>
              </a:rPr>
              <a:t>60-500W</a:t>
            </a:r>
            <a:endParaRPr lang="en-US" sz="1000" dirty="0">
              <a:latin typeface="Arial" pitchFamily="34" charset="0"/>
            </a:endParaRPr>
          </a:p>
        </p:txBody>
      </p:sp>
      <p:sp>
        <p:nvSpPr>
          <p:cNvPr id="15" name="TextBox 14"/>
          <p:cNvSpPr txBox="1"/>
          <p:nvPr/>
        </p:nvSpPr>
        <p:spPr>
          <a:xfrm>
            <a:off x="3276600" y="2114550"/>
            <a:ext cx="1447800" cy="400110"/>
          </a:xfrm>
          <a:prstGeom prst="rect">
            <a:avLst/>
          </a:prstGeom>
          <a:noFill/>
          <a:ln>
            <a:noFill/>
          </a:ln>
        </p:spPr>
        <p:txBody>
          <a:bodyPr wrap="square" rtlCol="0">
            <a:spAutoFit/>
          </a:bodyPr>
          <a:lstStyle/>
          <a:p>
            <a:r>
              <a:rPr lang="en-US" sz="1000" dirty="0" smtClean="0">
                <a:latin typeface="Arial" pitchFamily="34" charset="0"/>
              </a:rPr>
              <a:t>Model: AQL</a:t>
            </a:r>
            <a:br>
              <a:rPr lang="en-US" sz="1000" dirty="0" smtClean="0">
                <a:latin typeface="Arial" pitchFamily="34" charset="0"/>
              </a:rPr>
            </a:br>
            <a:r>
              <a:rPr lang="en-US" sz="1000" dirty="0" smtClean="0">
                <a:latin typeface="Arial" pitchFamily="34" charset="0"/>
              </a:rPr>
              <a:t>20-60W</a:t>
            </a:r>
            <a:endParaRPr lang="en-US" sz="1000" dirty="0">
              <a:latin typeface="Arial" pitchFamily="34" charset="0"/>
            </a:endParaRPr>
          </a:p>
        </p:txBody>
      </p:sp>
      <p:pic>
        <p:nvPicPr>
          <p:cNvPr id="17" name="Picture 16" descr="arharv (Custom).jpg"/>
          <p:cNvPicPr>
            <a:picLocks noChangeAspect="1"/>
          </p:cNvPicPr>
          <p:nvPr/>
        </p:nvPicPr>
        <p:blipFill>
          <a:blip r:embed="rId4"/>
          <a:stretch>
            <a:fillRect/>
          </a:stretch>
        </p:blipFill>
        <p:spPr>
          <a:xfrm>
            <a:off x="1676400" y="1428750"/>
            <a:ext cx="876300" cy="582740"/>
          </a:xfrm>
          <a:prstGeom prst="rect">
            <a:avLst/>
          </a:prstGeom>
          <a:ln>
            <a:noFill/>
          </a:ln>
        </p:spPr>
      </p:pic>
      <p:sp>
        <p:nvSpPr>
          <p:cNvPr id="19" name="TextBox 18"/>
          <p:cNvSpPr txBox="1"/>
          <p:nvPr/>
        </p:nvSpPr>
        <p:spPr>
          <a:xfrm>
            <a:off x="4876800" y="2114550"/>
            <a:ext cx="1447800" cy="400110"/>
          </a:xfrm>
          <a:prstGeom prst="rect">
            <a:avLst/>
          </a:prstGeom>
          <a:noFill/>
          <a:ln>
            <a:noFill/>
          </a:ln>
        </p:spPr>
        <p:txBody>
          <a:bodyPr wrap="square" rtlCol="0">
            <a:spAutoFit/>
          </a:bodyPr>
          <a:lstStyle/>
          <a:p>
            <a:r>
              <a:rPr lang="en-US" sz="1000" dirty="0" smtClean="0">
                <a:latin typeface="Arial" pitchFamily="34" charset="0"/>
              </a:rPr>
              <a:t>Model: IRN/ULN</a:t>
            </a:r>
          </a:p>
          <a:p>
            <a:r>
              <a:rPr lang="en-US" sz="1000" dirty="0" smtClean="0">
                <a:latin typeface="Arial" pitchFamily="34" charset="0"/>
              </a:rPr>
              <a:t>50-500W</a:t>
            </a:r>
            <a:endParaRPr lang="en-US" sz="1000" dirty="0">
              <a:latin typeface="Arial" pitchFamily="34" charset="0"/>
            </a:endParaRPr>
          </a:p>
        </p:txBody>
      </p:sp>
      <p:pic>
        <p:nvPicPr>
          <p:cNvPr id="20" name="Picture 19" descr="aql (Custom).jpg"/>
          <p:cNvPicPr>
            <a:picLocks noChangeAspect="1"/>
          </p:cNvPicPr>
          <p:nvPr/>
        </p:nvPicPr>
        <p:blipFill>
          <a:blip r:embed="rId5"/>
          <a:stretch>
            <a:fillRect/>
          </a:stretch>
        </p:blipFill>
        <p:spPr>
          <a:xfrm>
            <a:off x="3276600" y="1352550"/>
            <a:ext cx="838200" cy="632841"/>
          </a:xfrm>
          <a:prstGeom prst="rect">
            <a:avLst/>
          </a:prstGeom>
        </p:spPr>
      </p:pic>
      <p:pic>
        <p:nvPicPr>
          <p:cNvPr id="21" name="Picture 20" descr="irnuln (Custom).jpg"/>
          <p:cNvPicPr>
            <a:picLocks noChangeAspect="1"/>
          </p:cNvPicPr>
          <p:nvPr/>
        </p:nvPicPr>
        <p:blipFill>
          <a:blip r:embed="rId6"/>
          <a:stretch>
            <a:fillRect/>
          </a:stretch>
        </p:blipFill>
        <p:spPr>
          <a:xfrm>
            <a:off x="4876800" y="1352550"/>
            <a:ext cx="952500" cy="6334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Automotive</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LRA</a:t>
            </a:r>
            <a:br>
              <a:rPr lang="en-US" sz="1000" dirty="0" smtClean="0">
                <a:latin typeface="Arial" pitchFamily="34" charset="0"/>
              </a:rPr>
            </a:br>
            <a:r>
              <a:rPr lang="en-US" sz="1000" dirty="0" smtClean="0">
                <a:latin typeface="Arial" pitchFamily="34" charset="0"/>
              </a:rPr>
              <a:t>0.5-5W</a:t>
            </a:r>
            <a:endParaRPr lang="en-US" sz="1000" dirty="0">
              <a:latin typeface="Arial" pitchFamily="34" charset="0"/>
            </a:endParaRPr>
          </a:p>
        </p:txBody>
      </p:sp>
      <p:sp>
        <p:nvSpPr>
          <p:cNvPr id="15" name="TextBox 14"/>
          <p:cNvSpPr txBox="1"/>
          <p:nvPr/>
        </p:nvSpPr>
        <p:spPr>
          <a:xfrm>
            <a:off x="3276600" y="2114550"/>
            <a:ext cx="1447800" cy="400110"/>
          </a:xfrm>
          <a:prstGeom prst="rect">
            <a:avLst/>
          </a:prstGeom>
          <a:noFill/>
          <a:ln>
            <a:noFill/>
          </a:ln>
        </p:spPr>
        <p:txBody>
          <a:bodyPr wrap="square" rtlCol="0">
            <a:spAutoFit/>
          </a:bodyPr>
          <a:lstStyle/>
          <a:p>
            <a:r>
              <a:rPr lang="en-US" sz="1000" dirty="0" smtClean="0">
                <a:latin typeface="Arial" pitchFamily="34" charset="0"/>
              </a:rPr>
              <a:t>Model: ECS</a:t>
            </a:r>
            <a:br>
              <a:rPr lang="en-US" sz="1000" dirty="0" smtClean="0">
                <a:latin typeface="Arial" pitchFamily="34" charset="0"/>
              </a:rPr>
            </a:br>
            <a:r>
              <a:rPr lang="en-US" sz="1000" dirty="0" smtClean="0">
                <a:latin typeface="Arial" pitchFamily="34" charset="0"/>
              </a:rPr>
              <a:t>1-15W</a:t>
            </a:r>
            <a:endParaRPr lang="en-US" sz="1000" dirty="0">
              <a:latin typeface="Arial" pitchFamily="34" charset="0"/>
            </a:endParaRPr>
          </a:p>
        </p:txBody>
      </p:sp>
      <p:sp>
        <p:nvSpPr>
          <p:cNvPr id="19" name="TextBox 18"/>
          <p:cNvSpPr txBox="1"/>
          <p:nvPr/>
        </p:nvSpPr>
        <p:spPr>
          <a:xfrm>
            <a:off x="4876800" y="2114550"/>
            <a:ext cx="1447800" cy="400110"/>
          </a:xfrm>
          <a:prstGeom prst="rect">
            <a:avLst/>
          </a:prstGeom>
          <a:noFill/>
          <a:ln>
            <a:noFill/>
          </a:ln>
        </p:spPr>
        <p:txBody>
          <a:bodyPr wrap="square" rtlCol="0">
            <a:spAutoFit/>
          </a:bodyPr>
          <a:lstStyle/>
          <a:p>
            <a:r>
              <a:rPr lang="en-US" sz="1000" dirty="0" smtClean="0">
                <a:latin typeface="Arial" pitchFamily="34" charset="0"/>
              </a:rPr>
              <a:t>Model: BWR</a:t>
            </a:r>
          </a:p>
          <a:p>
            <a:r>
              <a:rPr lang="en-US" sz="1000" dirty="0" smtClean="0">
                <a:latin typeface="Arial" pitchFamily="34" charset="0"/>
              </a:rPr>
              <a:t>4-5W</a:t>
            </a:r>
            <a:endParaRPr lang="en-US" sz="1000" dirty="0">
              <a:latin typeface="Arial" pitchFamily="34" charset="0"/>
            </a:endParaRPr>
          </a:p>
        </p:txBody>
      </p:sp>
      <p:sp>
        <p:nvSpPr>
          <p:cNvPr id="16" name="TextBox 15"/>
          <p:cNvSpPr txBox="1"/>
          <p:nvPr/>
        </p:nvSpPr>
        <p:spPr>
          <a:xfrm>
            <a:off x="6477000" y="2114550"/>
            <a:ext cx="1447800" cy="400110"/>
          </a:xfrm>
          <a:prstGeom prst="rect">
            <a:avLst/>
          </a:prstGeom>
          <a:noFill/>
          <a:ln>
            <a:noFill/>
          </a:ln>
        </p:spPr>
        <p:txBody>
          <a:bodyPr wrap="square" rtlCol="0">
            <a:spAutoFit/>
          </a:bodyPr>
          <a:lstStyle/>
          <a:p>
            <a:r>
              <a:rPr lang="en-US" sz="1000" dirty="0" smtClean="0">
                <a:latin typeface="Arial" pitchFamily="34" charset="0"/>
              </a:rPr>
              <a:t>Model: BWB</a:t>
            </a:r>
          </a:p>
          <a:p>
            <a:r>
              <a:rPr lang="en-US" sz="1000" dirty="0" smtClean="0">
                <a:latin typeface="Arial" pitchFamily="34" charset="0"/>
              </a:rPr>
              <a:t>2-12W</a:t>
            </a:r>
            <a:endParaRPr lang="en-US" sz="1000" dirty="0">
              <a:latin typeface="Arial" pitchFamily="34" charset="0"/>
            </a:endParaRPr>
          </a:p>
        </p:txBody>
      </p:sp>
      <p:sp>
        <p:nvSpPr>
          <p:cNvPr id="18" name="TextBox 17"/>
          <p:cNvSpPr txBox="1"/>
          <p:nvPr/>
        </p:nvSpPr>
        <p:spPr>
          <a:xfrm>
            <a:off x="1676400" y="3181350"/>
            <a:ext cx="1447800" cy="400110"/>
          </a:xfrm>
          <a:prstGeom prst="rect">
            <a:avLst/>
          </a:prstGeom>
          <a:noFill/>
          <a:ln>
            <a:noFill/>
          </a:ln>
        </p:spPr>
        <p:txBody>
          <a:bodyPr wrap="square" rtlCol="0">
            <a:spAutoFit/>
          </a:bodyPr>
          <a:lstStyle/>
          <a:p>
            <a:r>
              <a:rPr lang="en-US" sz="1000" dirty="0" smtClean="0">
                <a:latin typeface="Arial" pitchFamily="34" charset="0"/>
              </a:rPr>
              <a:t>Model: BWN</a:t>
            </a:r>
            <a:br>
              <a:rPr lang="en-US" sz="1000" dirty="0" smtClean="0">
                <a:latin typeface="Arial" pitchFamily="34" charset="0"/>
              </a:rPr>
            </a:br>
            <a:r>
              <a:rPr lang="en-US" sz="1000" dirty="0" smtClean="0">
                <a:latin typeface="Arial" pitchFamily="34" charset="0"/>
              </a:rPr>
              <a:t>2-5W</a:t>
            </a:r>
            <a:endParaRPr lang="en-US" sz="1000" dirty="0">
              <a:latin typeface="Arial" pitchFamily="34" charset="0"/>
            </a:endParaRPr>
          </a:p>
        </p:txBody>
      </p:sp>
      <p:sp>
        <p:nvSpPr>
          <p:cNvPr id="22" name="TextBox 21"/>
          <p:cNvSpPr txBox="1"/>
          <p:nvPr/>
        </p:nvSpPr>
        <p:spPr>
          <a:xfrm>
            <a:off x="1676400" y="4324350"/>
            <a:ext cx="1447800" cy="400110"/>
          </a:xfrm>
          <a:prstGeom prst="rect">
            <a:avLst/>
          </a:prstGeom>
          <a:noFill/>
          <a:ln>
            <a:noFill/>
          </a:ln>
        </p:spPr>
        <p:txBody>
          <a:bodyPr wrap="square" rtlCol="0">
            <a:spAutoFit/>
          </a:bodyPr>
          <a:lstStyle/>
          <a:p>
            <a:r>
              <a:rPr lang="en-US" sz="1000" dirty="0" smtClean="0">
                <a:latin typeface="Arial" pitchFamily="34" charset="0"/>
              </a:rPr>
              <a:t>Model: ARH, ARV</a:t>
            </a:r>
            <a:br>
              <a:rPr lang="en-US" sz="1000" dirty="0" smtClean="0">
                <a:latin typeface="Arial" pitchFamily="34" charset="0"/>
              </a:rPr>
            </a:br>
            <a:r>
              <a:rPr lang="en-US" sz="1000" dirty="0" smtClean="0">
                <a:latin typeface="Arial" pitchFamily="34" charset="0"/>
              </a:rPr>
              <a:t>60-500W</a:t>
            </a:r>
            <a:endParaRPr lang="en-US" sz="1000" dirty="0">
              <a:latin typeface="Arial" pitchFamily="34" charset="0"/>
            </a:endParaRPr>
          </a:p>
        </p:txBody>
      </p:sp>
      <p:sp>
        <p:nvSpPr>
          <p:cNvPr id="23" name="TextBox 22"/>
          <p:cNvSpPr txBox="1"/>
          <p:nvPr/>
        </p:nvSpPr>
        <p:spPr>
          <a:xfrm>
            <a:off x="3276600" y="3181350"/>
            <a:ext cx="1447800" cy="400110"/>
          </a:xfrm>
          <a:prstGeom prst="rect">
            <a:avLst/>
          </a:prstGeom>
          <a:noFill/>
          <a:ln>
            <a:noFill/>
          </a:ln>
        </p:spPr>
        <p:txBody>
          <a:bodyPr wrap="square" rtlCol="0">
            <a:spAutoFit/>
          </a:bodyPr>
          <a:lstStyle/>
          <a:p>
            <a:r>
              <a:rPr lang="en-US" sz="1000" dirty="0" smtClean="0">
                <a:latin typeface="Arial" pitchFamily="34" charset="0"/>
              </a:rPr>
              <a:t>Model: TCS</a:t>
            </a:r>
            <a:br>
              <a:rPr lang="en-US" sz="1000" dirty="0" smtClean="0">
                <a:latin typeface="Arial" pitchFamily="34" charset="0"/>
              </a:rPr>
            </a:br>
            <a:r>
              <a:rPr lang="en-US" sz="1000" dirty="0" smtClean="0">
                <a:latin typeface="Arial" pitchFamily="34" charset="0"/>
              </a:rPr>
              <a:t>12-36W</a:t>
            </a:r>
            <a:endParaRPr lang="en-US" sz="1000" dirty="0">
              <a:latin typeface="Arial" pitchFamily="34" charset="0"/>
            </a:endParaRPr>
          </a:p>
        </p:txBody>
      </p:sp>
      <p:sp>
        <p:nvSpPr>
          <p:cNvPr id="24" name="TextBox 23"/>
          <p:cNvSpPr txBox="1"/>
          <p:nvPr/>
        </p:nvSpPr>
        <p:spPr>
          <a:xfrm>
            <a:off x="4876800" y="3181350"/>
            <a:ext cx="1447800" cy="400110"/>
          </a:xfrm>
          <a:prstGeom prst="rect">
            <a:avLst/>
          </a:prstGeom>
          <a:noFill/>
          <a:ln>
            <a:noFill/>
          </a:ln>
        </p:spPr>
        <p:txBody>
          <a:bodyPr wrap="square" rtlCol="0">
            <a:spAutoFit/>
          </a:bodyPr>
          <a:lstStyle/>
          <a:p>
            <a:r>
              <a:rPr lang="en-US" sz="1000" dirty="0" smtClean="0">
                <a:latin typeface="Arial" pitchFamily="34" charset="0"/>
              </a:rPr>
              <a:t>Model: AQL</a:t>
            </a:r>
            <a:br>
              <a:rPr lang="en-US" sz="1000" dirty="0" smtClean="0">
                <a:latin typeface="Arial" pitchFamily="34" charset="0"/>
              </a:rPr>
            </a:br>
            <a:r>
              <a:rPr lang="en-US" sz="1000" dirty="0" smtClean="0">
                <a:latin typeface="Arial" pitchFamily="34" charset="0"/>
              </a:rPr>
              <a:t>20-60W</a:t>
            </a:r>
            <a:endParaRPr lang="en-US" sz="1000" dirty="0">
              <a:latin typeface="Arial" pitchFamily="34" charset="0"/>
            </a:endParaRPr>
          </a:p>
        </p:txBody>
      </p:sp>
      <p:sp>
        <p:nvSpPr>
          <p:cNvPr id="25" name="TextBox 24"/>
          <p:cNvSpPr txBox="1"/>
          <p:nvPr/>
        </p:nvSpPr>
        <p:spPr>
          <a:xfrm>
            <a:off x="6477000" y="3181350"/>
            <a:ext cx="1752600" cy="400110"/>
          </a:xfrm>
          <a:prstGeom prst="rect">
            <a:avLst/>
          </a:prstGeom>
          <a:noFill/>
          <a:ln>
            <a:noFill/>
          </a:ln>
        </p:spPr>
        <p:txBody>
          <a:bodyPr wrap="square" rtlCol="0">
            <a:spAutoFit/>
          </a:bodyPr>
          <a:lstStyle/>
          <a:p>
            <a:r>
              <a:rPr lang="en-US" sz="1000" dirty="0" smtClean="0">
                <a:latin typeface="Arial" pitchFamily="34" charset="0"/>
              </a:rPr>
              <a:t>Model: IRN,ULN,IRF,ULF</a:t>
            </a:r>
            <a:br>
              <a:rPr lang="en-US" sz="1000" dirty="0" smtClean="0">
                <a:latin typeface="Arial" pitchFamily="34" charset="0"/>
              </a:rPr>
            </a:br>
            <a:r>
              <a:rPr lang="en-US" sz="1000" dirty="0" smtClean="0">
                <a:latin typeface="Arial" pitchFamily="34" charset="0"/>
              </a:rPr>
              <a:t>50-500W</a:t>
            </a:r>
            <a:endParaRPr lang="en-US" sz="1000" dirty="0">
              <a:latin typeface="Arial" pitchFamily="34" charset="0"/>
            </a:endParaRPr>
          </a:p>
        </p:txBody>
      </p:sp>
      <p:pic>
        <p:nvPicPr>
          <p:cNvPr id="21" name="Picture 20" descr="aql (Custom).jpg"/>
          <p:cNvPicPr>
            <a:picLocks noChangeAspect="1"/>
          </p:cNvPicPr>
          <p:nvPr/>
        </p:nvPicPr>
        <p:blipFill>
          <a:blip r:embed="rId4"/>
          <a:stretch>
            <a:fillRect/>
          </a:stretch>
        </p:blipFill>
        <p:spPr>
          <a:xfrm>
            <a:off x="4953000" y="2571750"/>
            <a:ext cx="807417" cy="609600"/>
          </a:xfrm>
          <a:prstGeom prst="rect">
            <a:avLst/>
          </a:prstGeom>
        </p:spPr>
      </p:pic>
      <p:pic>
        <p:nvPicPr>
          <p:cNvPr id="26" name="Picture 25" descr="arharv (Custom).jpg"/>
          <p:cNvPicPr>
            <a:picLocks noChangeAspect="1"/>
          </p:cNvPicPr>
          <p:nvPr/>
        </p:nvPicPr>
        <p:blipFill>
          <a:blip r:embed="rId5"/>
          <a:stretch>
            <a:fillRect/>
          </a:stretch>
        </p:blipFill>
        <p:spPr>
          <a:xfrm>
            <a:off x="1752600" y="3714750"/>
            <a:ext cx="912914" cy="607088"/>
          </a:xfrm>
          <a:prstGeom prst="rect">
            <a:avLst/>
          </a:prstGeom>
        </p:spPr>
      </p:pic>
      <p:pic>
        <p:nvPicPr>
          <p:cNvPr id="27" name="Picture 26" descr="bwb (Custom).jpg"/>
          <p:cNvPicPr>
            <a:picLocks noChangeAspect="1"/>
          </p:cNvPicPr>
          <p:nvPr/>
        </p:nvPicPr>
        <p:blipFill>
          <a:blip r:embed="rId6"/>
          <a:stretch>
            <a:fillRect/>
          </a:stretch>
        </p:blipFill>
        <p:spPr>
          <a:xfrm>
            <a:off x="6477000" y="1504950"/>
            <a:ext cx="838200" cy="557403"/>
          </a:xfrm>
          <a:prstGeom prst="rect">
            <a:avLst/>
          </a:prstGeom>
        </p:spPr>
      </p:pic>
      <p:pic>
        <p:nvPicPr>
          <p:cNvPr id="28" name="Picture 27" descr="bwn (Custom).jpg"/>
          <p:cNvPicPr>
            <a:picLocks noChangeAspect="1"/>
          </p:cNvPicPr>
          <p:nvPr/>
        </p:nvPicPr>
        <p:blipFill>
          <a:blip r:embed="rId7"/>
          <a:stretch>
            <a:fillRect/>
          </a:stretch>
        </p:blipFill>
        <p:spPr>
          <a:xfrm>
            <a:off x="1752600" y="2647950"/>
            <a:ext cx="805546" cy="535688"/>
          </a:xfrm>
          <a:prstGeom prst="rect">
            <a:avLst/>
          </a:prstGeom>
        </p:spPr>
      </p:pic>
      <p:pic>
        <p:nvPicPr>
          <p:cNvPr id="29" name="Picture 28" descr="bwr (Custom).jpg"/>
          <p:cNvPicPr>
            <a:picLocks noChangeAspect="1"/>
          </p:cNvPicPr>
          <p:nvPr/>
        </p:nvPicPr>
        <p:blipFill>
          <a:blip r:embed="rId8"/>
          <a:stretch>
            <a:fillRect/>
          </a:stretch>
        </p:blipFill>
        <p:spPr>
          <a:xfrm>
            <a:off x="4876800" y="1504950"/>
            <a:ext cx="828600" cy="551019"/>
          </a:xfrm>
          <a:prstGeom prst="rect">
            <a:avLst/>
          </a:prstGeom>
        </p:spPr>
      </p:pic>
      <p:pic>
        <p:nvPicPr>
          <p:cNvPr id="30" name="Picture 29" descr="ecs (Custom).jpg"/>
          <p:cNvPicPr>
            <a:picLocks noChangeAspect="1"/>
          </p:cNvPicPr>
          <p:nvPr/>
        </p:nvPicPr>
        <p:blipFill>
          <a:blip r:embed="rId9"/>
          <a:stretch>
            <a:fillRect/>
          </a:stretch>
        </p:blipFill>
        <p:spPr>
          <a:xfrm>
            <a:off x="3276600" y="1504950"/>
            <a:ext cx="812764" cy="540488"/>
          </a:xfrm>
          <a:prstGeom prst="rect">
            <a:avLst/>
          </a:prstGeom>
        </p:spPr>
      </p:pic>
      <p:pic>
        <p:nvPicPr>
          <p:cNvPr id="31" name="Picture 30" descr="irnuln (Custom).jpg"/>
          <p:cNvPicPr>
            <a:picLocks noChangeAspect="1"/>
          </p:cNvPicPr>
          <p:nvPr/>
        </p:nvPicPr>
        <p:blipFill>
          <a:blip r:embed="rId10"/>
          <a:stretch>
            <a:fillRect/>
          </a:stretch>
        </p:blipFill>
        <p:spPr>
          <a:xfrm>
            <a:off x="6477000" y="2571750"/>
            <a:ext cx="838200" cy="557403"/>
          </a:xfrm>
          <a:prstGeom prst="rect">
            <a:avLst/>
          </a:prstGeom>
        </p:spPr>
      </p:pic>
      <p:pic>
        <p:nvPicPr>
          <p:cNvPr id="32" name="Picture 31" descr="lr (Custom).jpg"/>
          <p:cNvPicPr>
            <a:picLocks noChangeAspect="1"/>
          </p:cNvPicPr>
          <p:nvPr/>
        </p:nvPicPr>
        <p:blipFill>
          <a:blip r:embed="rId11"/>
          <a:stretch>
            <a:fillRect/>
          </a:stretch>
        </p:blipFill>
        <p:spPr>
          <a:xfrm>
            <a:off x="1600200" y="1428750"/>
            <a:ext cx="988200" cy="657153"/>
          </a:xfrm>
          <a:prstGeom prst="rect">
            <a:avLst/>
          </a:prstGeom>
        </p:spPr>
      </p:pic>
      <p:pic>
        <p:nvPicPr>
          <p:cNvPr id="33" name="Picture 32" descr="tcs (Custom).jpg"/>
          <p:cNvPicPr>
            <a:picLocks noChangeAspect="1"/>
          </p:cNvPicPr>
          <p:nvPr/>
        </p:nvPicPr>
        <p:blipFill>
          <a:blip r:embed="rId12"/>
          <a:stretch>
            <a:fillRect/>
          </a:stretch>
        </p:blipFill>
        <p:spPr>
          <a:xfrm>
            <a:off x="3352800" y="2571750"/>
            <a:ext cx="838200" cy="6118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lvl="0"/>
            <a:r>
              <a:rPr lang="en" dirty="0" smtClean="0"/>
              <a:t>APPLICATION: Battery Testers</a:t>
            </a:r>
            <a:endParaRPr dirty="0"/>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dirty="0"/>
          </a:p>
        </p:txBody>
      </p:sp>
      <p:pic>
        <p:nvPicPr>
          <p:cNvPr id="12" name="Picture 11" descr="RARA Logo PPT 2020-07-04.jpg"/>
          <p:cNvPicPr>
            <a:picLocks noChangeAspect="1"/>
          </p:cNvPicPr>
          <p:nvPr/>
        </p:nvPicPr>
        <p:blipFill>
          <a:blip r:embed="rId3"/>
          <a:stretch>
            <a:fillRect/>
          </a:stretch>
        </p:blipFill>
        <p:spPr>
          <a:xfrm>
            <a:off x="8001000" y="590550"/>
            <a:ext cx="685800" cy="470105"/>
          </a:xfrm>
          <a:prstGeom prst="rect">
            <a:avLst/>
          </a:prstGeom>
        </p:spPr>
      </p:pic>
      <p:grpSp>
        <p:nvGrpSpPr>
          <p:cNvPr id="2" name="Google Shape;490;p39"/>
          <p:cNvGrpSpPr/>
          <p:nvPr/>
        </p:nvGrpSpPr>
        <p:grpSpPr>
          <a:xfrm>
            <a:off x="8382000" y="4400550"/>
            <a:ext cx="340449" cy="344363"/>
            <a:chOff x="5297950" y="1632050"/>
            <a:chExt cx="426200" cy="431100"/>
          </a:xfrm>
        </p:grpSpPr>
        <p:sp>
          <p:nvSpPr>
            <p:cNvPr id="13" name="Google Shape;491;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92;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56" name="AutoShape 8" descr="Why Choose UL Listed Products - Moss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676400" y="2114550"/>
            <a:ext cx="1447800" cy="400110"/>
          </a:xfrm>
          <a:prstGeom prst="rect">
            <a:avLst/>
          </a:prstGeom>
          <a:noFill/>
          <a:ln>
            <a:noFill/>
          </a:ln>
        </p:spPr>
        <p:txBody>
          <a:bodyPr wrap="square" rtlCol="0">
            <a:spAutoFit/>
          </a:bodyPr>
          <a:lstStyle/>
          <a:p>
            <a:r>
              <a:rPr lang="en-US" sz="1000" dirty="0" smtClean="0">
                <a:latin typeface="Arial" pitchFamily="34" charset="0"/>
              </a:rPr>
              <a:t>Model: LR</a:t>
            </a:r>
            <a:br>
              <a:rPr lang="en-US" sz="1000" dirty="0" smtClean="0">
                <a:latin typeface="Arial" pitchFamily="34" charset="0"/>
              </a:rPr>
            </a:br>
            <a:r>
              <a:rPr lang="en-US" sz="1000" dirty="0" smtClean="0">
                <a:latin typeface="Arial" pitchFamily="34" charset="0"/>
              </a:rPr>
              <a:t>0.5-5W</a:t>
            </a:r>
            <a:endParaRPr lang="en-US" sz="1000" dirty="0">
              <a:latin typeface="Arial" pitchFamily="34" charset="0"/>
            </a:endParaRPr>
          </a:p>
        </p:txBody>
      </p:sp>
      <p:sp>
        <p:nvSpPr>
          <p:cNvPr id="15" name="TextBox 14"/>
          <p:cNvSpPr txBox="1"/>
          <p:nvPr/>
        </p:nvSpPr>
        <p:spPr>
          <a:xfrm>
            <a:off x="3276600" y="2114550"/>
            <a:ext cx="1447800" cy="400110"/>
          </a:xfrm>
          <a:prstGeom prst="rect">
            <a:avLst/>
          </a:prstGeom>
          <a:noFill/>
          <a:ln>
            <a:noFill/>
          </a:ln>
        </p:spPr>
        <p:txBody>
          <a:bodyPr wrap="square" rtlCol="0">
            <a:spAutoFit/>
          </a:bodyPr>
          <a:lstStyle/>
          <a:p>
            <a:r>
              <a:rPr lang="en-US" sz="1000" dirty="0" smtClean="0">
                <a:latin typeface="Arial" pitchFamily="34" charset="0"/>
              </a:rPr>
              <a:t>Model: PCR4T</a:t>
            </a:r>
            <a:br>
              <a:rPr lang="en-US" sz="1000" dirty="0" smtClean="0">
                <a:latin typeface="Arial" pitchFamily="34" charset="0"/>
              </a:rPr>
            </a:br>
            <a:r>
              <a:rPr lang="en-US" sz="1000" dirty="0" smtClean="0">
                <a:latin typeface="Arial" pitchFamily="34" charset="0"/>
              </a:rPr>
              <a:t>3W</a:t>
            </a:r>
            <a:endParaRPr lang="en-US" sz="1000" dirty="0">
              <a:latin typeface="Arial" pitchFamily="34" charset="0"/>
            </a:endParaRPr>
          </a:p>
        </p:txBody>
      </p:sp>
      <p:sp>
        <p:nvSpPr>
          <p:cNvPr id="19" name="TextBox 18"/>
          <p:cNvSpPr txBox="1"/>
          <p:nvPr/>
        </p:nvSpPr>
        <p:spPr>
          <a:xfrm>
            <a:off x="4876800" y="2114550"/>
            <a:ext cx="1447800" cy="400110"/>
          </a:xfrm>
          <a:prstGeom prst="rect">
            <a:avLst/>
          </a:prstGeom>
          <a:noFill/>
          <a:ln>
            <a:noFill/>
          </a:ln>
        </p:spPr>
        <p:txBody>
          <a:bodyPr wrap="square" rtlCol="0">
            <a:spAutoFit/>
          </a:bodyPr>
          <a:lstStyle/>
          <a:p>
            <a:r>
              <a:rPr lang="en-US" sz="1000" dirty="0" smtClean="0">
                <a:latin typeface="Arial" pitchFamily="34" charset="0"/>
              </a:rPr>
              <a:t>Model: HPCR4T</a:t>
            </a:r>
          </a:p>
          <a:p>
            <a:r>
              <a:rPr lang="en-US" sz="1000" dirty="0" smtClean="0">
                <a:latin typeface="Arial" pitchFamily="34" charset="0"/>
              </a:rPr>
              <a:t>35-65A</a:t>
            </a:r>
            <a:endParaRPr lang="en-US" sz="1000" dirty="0">
              <a:latin typeface="Arial" pitchFamily="34" charset="0"/>
            </a:endParaRPr>
          </a:p>
        </p:txBody>
      </p:sp>
      <p:sp>
        <p:nvSpPr>
          <p:cNvPr id="16" name="TextBox 15"/>
          <p:cNvSpPr txBox="1"/>
          <p:nvPr/>
        </p:nvSpPr>
        <p:spPr>
          <a:xfrm>
            <a:off x="6477000" y="2114550"/>
            <a:ext cx="1447800" cy="400110"/>
          </a:xfrm>
          <a:prstGeom prst="rect">
            <a:avLst/>
          </a:prstGeom>
          <a:noFill/>
          <a:ln>
            <a:noFill/>
          </a:ln>
        </p:spPr>
        <p:txBody>
          <a:bodyPr wrap="square" rtlCol="0">
            <a:spAutoFit/>
          </a:bodyPr>
          <a:lstStyle/>
          <a:p>
            <a:r>
              <a:rPr lang="en-US" sz="1000" dirty="0" smtClean="0">
                <a:latin typeface="Arial" pitchFamily="34" charset="0"/>
              </a:rPr>
              <a:t>Model: PBV/PBH</a:t>
            </a:r>
          </a:p>
          <a:p>
            <a:r>
              <a:rPr lang="en-US" sz="1000" dirty="0" smtClean="0">
                <a:latin typeface="Arial" pitchFamily="34" charset="0"/>
              </a:rPr>
              <a:t>3W, 10W</a:t>
            </a:r>
            <a:endParaRPr lang="en-US" sz="1000" dirty="0">
              <a:latin typeface="Arial" pitchFamily="34" charset="0"/>
            </a:endParaRPr>
          </a:p>
        </p:txBody>
      </p:sp>
      <p:sp>
        <p:nvSpPr>
          <p:cNvPr id="18" name="TextBox 17"/>
          <p:cNvSpPr txBox="1"/>
          <p:nvPr/>
        </p:nvSpPr>
        <p:spPr>
          <a:xfrm>
            <a:off x="1676400" y="3181350"/>
            <a:ext cx="1447800" cy="400110"/>
          </a:xfrm>
          <a:prstGeom prst="rect">
            <a:avLst/>
          </a:prstGeom>
          <a:noFill/>
          <a:ln>
            <a:noFill/>
          </a:ln>
        </p:spPr>
        <p:txBody>
          <a:bodyPr wrap="square" rtlCol="0">
            <a:spAutoFit/>
          </a:bodyPr>
          <a:lstStyle/>
          <a:p>
            <a:r>
              <a:rPr lang="en-US" sz="1000" dirty="0" smtClean="0">
                <a:latin typeface="Arial" pitchFamily="34" charset="0"/>
              </a:rPr>
              <a:t>Model: AH</a:t>
            </a:r>
            <a:br>
              <a:rPr lang="en-US" sz="1000" dirty="0" smtClean="0">
                <a:latin typeface="Arial" pitchFamily="34" charset="0"/>
              </a:rPr>
            </a:br>
            <a:r>
              <a:rPr lang="en-US" sz="1000" dirty="0" smtClean="0">
                <a:latin typeface="Arial" pitchFamily="34" charset="0"/>
              </a:rPr>
              <a:t>3W, 10W</a:t>
            </a:r>
            <a:endParaRPr lang="en-US" sz="1000" dirty="0">
              <a:latin typeface="Arial" pitchFamily="34" charset="0"/>
            </a:endParaRPr>
          </a:p>
        </p:txBody>
      </p:sp>
      <p:sp>
        <p:nvSpPr>
          <p:cNvPr id="22" name="TextBox 21"/>
          <p:cNvSpPr txBox="1"/>
          <p:nvPr/>
        </p:nvSpPr>
        <p:spPr>
          <a:xfrm>
            <a:off x="1676400" y="4324350"/>
            <a:ext cx="1447800" cy="400110"/>
          </a:xfrm>
          <a:prstGeom prst="rect">
            <a:avLst/>
          </a:prstGeom>
          <a:noFill/>
          <a:ln>
            <a:noFill/>
          </a:ln>
        </p:spPr>
        <p:txBody>
          <a:bodyPr wrap="square" rtlCol="0">
            <a:spAutoFit/>
          </a:bodyPr>
          <a:lstStyle/>
          <a:p>
            <a:r>
              <a:rPr lang="en-US" sz="1000" dirty="0" smtClean="0">
                <a:latin typeface="Arial" pitchFamily="34" charset="0"/>
              </a:rPr>
              <a:t>Model: CS227</a:t>
            </a:r>
            <a:br>
              <a:rPr lang="en-US" sz="1000" dirty="0" smtClean="0">
                <a:latin typeface="Arial" pitchFamily="34" charset="0"/>
              </a:rPr>
            </a:br>
            <a:r>
              <a:rPr lang="en-US" sz="1000" dirty="0" smtClean="0">
                <a:latin typeface="Arial" pitchFamily="34" charset="0"/>
              </a:rPr>
              <a:t>25W</a:t>
            </a:r>
            <a:endParaRPr lang="en-US" sz="1000" dirty="0">
              <a:latin typeface="Arial" pitchFamily="34" charset="0"/>
            </a:endParaRPr>
          </a:p>
        </p:txBody>
      </p:sp>
      <p:sp>
        <p:nvSpPr>
          <p:cNvPr id="23" name="TextBox 22"/>
          <p:cNvSpPr txBox="1"/>
          <p:nvPr/>
        </p:nvSpPr>
        <p:spPr>
          <a:xfrm>
            <a:off x="3276600" y="3181350"/>
            <a:ext cx="1447800" cy="400110"/>
          </a:xfrm>
          <a:prstGeom prst="rect">
            <a:avLst/>
          </a:prstGeom>
          <a:noFill/>
          <a:ln>
            <a:noFill/>
          </a:ln>
        </p:spPr>
        <p:txBody>
          <a:bodyPr wrap="square" rtlCol="0">
            <a:spAutoFit/>
          </a:bodyPr>
          <a:lstStyle/>
          <a:p>
            <a:r>
              <a:rPr lang="en-US" sz="1000" dirty="0" smtClean="0">
                <a:latin typeface="Arial" pitchFamily="34" charset="0"/>
              </a:rPr>
              <a:t>Model: LT</a:t>
            </a:r>
            <a:br>
              <a:rPr lang="en-US" sz="1000" dirty="0" smtClean="0">
                <a:latin typeface="Arial" pitchFamily="34" charset="0"/>
              </a:rPr>
            </a:br>
            <a:r>
              <a:rPr lang="en-US" sz="1000" dirty="0" smtClean="0">
                <a:latin typeface="Arial" pitchFamily="34" charset="0"/>
              </a:rPr>
              <a:t>50A-500A</a:t>
            </a:r>
            <a:endParaRPr lang="en-US" sz="1000" dirty="0">
              <a:latin typeface="Arial" pitchFamily="34" charset="0"/>
            </a:endParaRPr>
          </a:p>
        </p:txBody>
      </p:sp>
      <p:sp>
        <p:nvSpPr>
          <p:cNvPr id="24" name="TextBox 23"/>
          <p:cNvSpPr txBox="1"/>
          <p:nvPr/>
        </p:nvSpPr>
        <p:spPr>
          <a:xfrm>
            <a:off x="4876800" y="3181350"/>
            <a:ext cx="1447800" cy="400110"/>
          </a:xfrm>
          <a:prstGeom prst="rect">
            <a:avLst/>
          </a:prstGeom>
          <a:noFill/>
          <a:ln>
            <a:noFill/>
          </a:ln>
        </p:spPr>
        <p:txBody>
          <a:bodyPr wrap="square" rtlCol="0">
            <a:spAutoFit/>
          </a:bodyPr>
          <a:lstStyle/>
          <a:p>
            <a:r>
              <a:rPr lang="en-US" sz="1000" dirty="0" smtClean="0">
                <a:latin typeface="Arial" pitchFamily="34" charset="0"/>
              </a:rPr>
              <a:t>Model: LPS</a:t>
            </a:r>
            <a:br>
              <a:rPr lang="en-US" sz="1000" dirty="0" smtClean="0">
                <a:latin typeface="Arial" pitchFamily="34" charset="0"/>
              </a:rPr>
            </a:br>
            <a:r>
              <a:rPr lang="en-US" sz="1000" dirty="0" smtClean="0">
                <a:latin typeface="Arial" pitchFamily="34" charset="0"/>
              </a:rPr>
              <a:t>200A-300A</a:t>
            </a:r>
            <a:endParaRPr lang="en-US" sz="1000" dirty="0">
              <a:latin typeface="Arial" pitchFamily="34" charset="0"/>
            </a:endParaRPr>
          </a:p>
        </p:txBody>
      </p:sp>
      <p:sp>
        <p:nvSpPr>
          <p:cNvPr id="25" name="TextBox 24"/>
          <p:cNvSpPr txBox="1"/>
          <p:nvPr/>
        </p:nvSpPr>
        <p:spPr>
          <a:xfrm>
            <a:off x="6477000" y="3181350"/>
            <a:ext cx="1447800" cy="400110"/>
          </a:xfrm>
          <a:prstGeom prst="rect">
            <a:avLst/>
          </a:prstGeom>
          <a:noFill/>
          <a:ln>
            <a:noFill/>
          </a:ln>
        </p:spPr>
        <p:txBody>
          <a:bodyPr wrap="square" rtlCol="0">
            <a:spAutoFit/>
          </a:bodyPr>
          <a:lstStyle/>
          <a:p>
            <a:r>
              <a:rPr lang="en-US" sz="1000" dirty="0" smtClean="0">
                <a:latin typeface="Arial" pitchFamily="34" charset="0"/>
              </a:rPr>
              <a:t>Model: IRHF</a:t>
            </a:r>
            <a:br>
              <a:rPr lang="en-US" sz="1000" dirty="0" smtClean="0">
                <a:latin typeface="Arial" pitchFamily="34" charset="0"/>
              </a:rPr>
            </a:br>
            <a:r>
              <a:rPr lang="en-US" sz="1000" dirty="0" smtClean="0">
                <a:latin typeface="Arial" pitchFamily="34" charset="0"/>
              </a:rPr>
              <a:t>30A-500A</a:t>
            </a:r>
            <a:endParaRPr lang="en-US" sz="1000" dirty="0">
              <a:latin typeface="Arial" pitchFamily="34" charset="0"/>
            </a:endParaRPr>
          </a:p>
        </p:txBody>
      </p:sp>
      <p:sp>
        <p:nvSpPr>
          <p:cNvPr id="34" name="TextBox 33"/>
          <p:cNvSpPr txBox="1"/>
          <p:nvPr/>
        </p:nvSpPr>
        <p:spPr>
          <a:xfrm>
            <a:off x="3276600" y="4324350"/>
            <a:ext cx="1447800" cy="400110"/>
          </a:xfrm>
          <a:prstGeom prst="rect">
            <a:avLst/>
          </a:prstGeom>
          <a:noFill/>
          <a:ln>
            <a:noFill/>
          </a:ln>
        </p:spPr>
        <p:txBody>
          <a:bodyPr wrap="square" rtlCol="0">
            <a:spAutoFit/>
          </a:bodyPr>
          <a:lstStyle/>
          <a:p>
            <a:r>
              <a:rPr lang="en-US" sz="1000" dirty="0" smtClean="0">
                <a:latin typeface="Arial" pitchFamily="34" charset="0"/>
              </a:rPr>
              <a:t>Model: HPS</a:t>
            </a:r>
            <a:br>
              <a:rPr lang="en-US" sz="1000" dirty="0" smtClean="0">
                <a:latin typeface="Arial" pitchFamily="34" charset="0"/>
              </a:rPr>
            </a:br>
            <a:r>
              <a:rPr lang="en-US" sz="1000" dirty="0" smtClean="0">
                <a:latin typeface="Arial" pitchFamily="34" charset="0"/>
              </a:rPr>
              <a:t>250W</a:t>
            </a:r>
            <a:endParaRPr lang="en-US" sz="1000" dirty="0">
              <a:latin typeface="Arial" pitchFamily="34" charset="0"/>
            </a:endParaRPr>
          </a:p>
        </p:txBody>
      </p:sp>
      <p:sp>
        <p:nvSpPr>
          <p:cNvPr id="35" name="TextBox 34"/>
          <p:cNvSpPr txBox="1"/>
          <p:nvPr/>
        </p:nvSpPr>
        <p:spPr>
          <a:xfrm>
            <a:off x="4876800" y="4324350"/>
            <a:ext cx="1447800" cy="400110"/>
          </a:xfrm>
          <a:prstGeom prst="rect">
            <a:avLst/>
          </a:prstGeom>
          <a:noFill/>
          <a:ln>
            <a:noFill/>
          </a:ln>
        </p:spPr>
        <p:txBody>
          <a:bodyPr wrap="square" rtlCol="0">
            <a:spAutoFit/>
          </a:bodyPr>
          <a:lstStyle/>
          <a:p>
            <a:r>
              <a:rPr lang="en-US" sz="1000" dirty="0" smtClean="0">
                <a:latin typeface="Arial" pitchFamily="34" charset="0"/>
              </a:rPr>
              <a:t>Model: UHPS</a:t>
            </a:r>
            <a:br>
              <a:rPr lang="en-US" sz="1000" dirty="0" smtClean="0">
                <a:latin typeface="Arial" pitchFamily="34" charset="0"/>
              </a:rPr>
            </a:br>
            <a:r>
              <a:rPr lang="en-US" sz="1000" dirty="0" smtClean="0">
                <a:latin typeface="Arial" pitchFamily="34" charset="0"/>
              </a:rPr>
              <a:t>100W</a:t>
            </a:r>
            <a:endParaRPr lang="en-US" sz="1000" dirty="0">
              <a:latin typeface="Arial" pitchFamily="34" charset="0"/>
            </a:endParaRPr>
          </a:p>
        </p:txBody>
      </p:sp>
      <p:sp>
        <p:nvSpPr>
          <p:cNvPr id="36" name="TextBox 35"/>
          <p:cNvSpPr txBox="1"/>
          <p:nvPr/>
        </p:nvSpPr>
        <p:spPr>
          <a:xfrm>
            <a:off x="6477000" y="4324350"/>
            <a:ext cx="1447800" cy="400110"/>
          </a:xfrm>
          <a:prstGeom prst="rect">
            <a:avLst/>
          </a:prstGeom>
          <a:noFill/>
          <a:ln>
            <a:noFill/>
          </a:ln>
        </p:spPr>
        <p:txBody>
          <a:bodyPr wrap="square" rtlCol="0">
            <a:spAutoFit/>
          </a:bodyPr>
          <a:lstStyle/>
          <a:p>
            <a:r>
              <a:rPr lang="en-US" sz="1000" dirty="0" smtClean="0">
                <a:latin typeface="Arial" pitchFamily="34" charset="0"/>
              </a:rPr>
              <a:t>Model: PSS</a:t>
            </a:r>
            <a:br>
              <a:rPr lang="en-US" sz="1000" dirty="0" smtClean="0">
                <a:latin typeface="Arial" pitchFamily="34" charset="0"/>
              </a:rPr>
            </a:br>
            <a:r>
              <a:rPr lang="en-US" sz="1000" dirty="0" smtClean="0">
                <a:latin typeface="Arial" pitchFamily="34" charset="0"/>
              </a:rPr>
              <a:t>100W</a:t>
            </a:r>
            <a:endParaRPr lang="en-US" sz="1000" dirty="0">
              <a:latin typeface="Arial" pitchFamily="34" charset="0"/>
            </a:endParaRPr>
          </a:p>
        </p:txBody>
      </p:sp>
      <p:pic>
        <p:nvPicPr>
          <p:cNvPr id="37" name="Picture 36" descr="ah (Custom).jpg"/>
          <p:cNvPicPr>
            <a:picLocks noChangeAspect="1"/>
          </p:cNvPicPr>
          <p:nvPr/>
        </p:nvPicPr>
        <p:blipFill>
          <a:blip r:embed="rId4"/>
          <a:stretch>
            <a:fillRect/>
          </a:stretch>
        </p:blipFill>
        <p:spPr>
          <a:xfrm>
            <a:off x="1676400" y="2571751"/>
            <a:ext cx="864680" cy="609600"/>
          </a:xfrm>
          <a:prstGeom prst="rect">
            <a:avLst/>
          </a:prstGeom>
        </p:spPr>
      </p:pic>
      <p:pic>
        <p:nvPicPr>
          <p:cNvPr id="38" name="Picture 37" descr="cs227 (Custom).jpg"/>
          <p:cNvPicPr>
            <a:picLocks noChangeAspect="1"/>
          </p:cNvPicPr>
          <p:nvPr/>
        </p:nvPicPr>
        <p:blipFill>
          <a:blip r:embed="rId5"/>
          <a:stretch>
            <a:fillRect/>
          </a:stretch>
        </p:blipFill>
        <p:spPr>
          <a:xfrm>
            <a:off x="1600200" y="3638550"/>
            <a:ext cx="956110" cy="635813"/>
          </a:xfrm>
          <a:prstGeom prst="rect">
            <a:avLst/>
          </a:prstGeom>
        </p:spPr>
      </p:pic>
      <p:pic>
        <p:nvPicPr>
          <p:cNvPr id="39" name="Picture 38" descr="hpcr4t (Custom).jpg"/>
          <p:cNvPicPr>
            <a:picLocks noChangeAspect="1"/>
          </p:cNvPicPr>
          <p:nvPr/>
        </p:nvPicPr>
        <p:blipFill>
          <a:blip r:embed="rId6"/>
          <a:stretch>
            <a:fillRect/>
          </a:stretch>
        </p:blipFill>
        <p:spPr>
          <a:xfrm>
            <a:off x="4876800" y="1428750"/>
            <a:ext cx="838200" cy="687324"/>
          </a:xfrm>
          <a:prstGeom prst="rect">
            <a:avLst/>
          </a:prstGeom>
        </p:spPr>
      </p:pic>
      <p:pic>
        <p:nvPicPr>
          <p:cNvPr id="40" name="Picture 39" descr="hps (Custom).jpg"/>
          <p:cNvPicPr>
            <a:picLocks noChangeAspect="1"/>
          </p:cNvPicPr>
          <p:nvPr/>
        </p:nvPicPr>
        <p:blipFill>
          <a:blip r:embed="rId7"/>
          <a:stretch>
            <a:fillRect/>
          </a:stretch>
        </p:blipFill>
        <p:spPr>
          <a:xfrm>
            <a:off x="3276600" y="3638551"/>
            <a:ext cx="796862" cy="609600"/>
          </a:xfrm>
          <a:prstGeom prst="rect">
            <a:avLst/>
          </a:prstGeom>
        </p:spPr>
      </p:pic>
      <p:pic>
        <p:nvPicPr>
          <p:cNvPr id="41" name="Picture 40" descr="irhf (Custom).jpg"/>
          <p:cNvPicPr>
            <a:picLocks noChangeAspect="1"/>
          </p:cNvPicPr>
          <p:nvPr/>
        </p:nvPicPr>
        <p:blipFill>
          <a:blip r:embed="rId8"/>
          <a:stretch>
            <a:fillRect/>
          </a:stretch>
        </p:blipFill>
        <p:spPr>
          <a:xfrm>
            <a:off x="6553200" y="2571750"/>
            <a:ext cx="835069" cy="609600"/>
          </a:xfrm>
          <a:prstGeom prst="rect">
            <a:avLst/>
          </a:prstGeom>
        </p:spPr>
      </p:pic>
      <p:pic>
        <p:nvPicPr>
          <p:cNvPr id="42" name="Picture 41" descr="LPS (custom).jpg"/>
          <p:cNvPicPr>
            <a:picLocks noChangeAspect="1"/>
          </p:cNvPicPr>
          <p:nvPr/>
        </p:nvPicPr>
        <p:blipFill>
          <a:blip r:embed="rId9"/>
          <a:stretch>
            <a:fillRect/>
          </a:stretch>
        </p:blipFill>
        <p:spPr>
          <a:xfrm>
            <a:off x="4953000" y="2647950"/>
            <a:ext cx="650488" cy="533400"/>
          </a:xfrm>
          <a:prstGeom prst="rect">
            <a:avLst/>
          </a:prstGeom>
        </p:spPr>
      </p:pic>
      <p:pic>
        <p:nvPicPr>
          <p:cNvPr id="43" name="Picture 42" descr="lr (Custom).jpg"/>
          <p:cNvPicPr>
            <a:picLocks noChangeAspect="1"/>
          </p:cNvPicPr>
          <p:nvPr/>
        </p:nvPicPr>
        <p:blipFill>
          <a:blip r:embed="rId10"/>
          <a:stretch>
            <a:fillRect/>
          </a:stretch>
        </p:blipFill>
        <p:spPr>
          <a:xfrm>
            <a:off x="1600200" y="1428750"/>
            <a:ext cx="916692" cy="609600"/>
          </a:xfrm>
          <a:prstGeom prst="rect">
            <a:avLst/>
          </a:prstGeom>
        </p:spPr>
      </p:pic>
      <p:pic>
        <p:nvPicPr>
          <p:cNvPr id="44" name="Picture 43" descr="lt (Custom).jpg"/>
          <p:cNvPicPr>
            <a:picLocks noChangeAspect="1"/>
          </p:cNvPicPr>
          <p:nvPr/>
        </p:nvPicPr>
        <p:blipFill>
          <a:blip r:embed="rId11"/>
          <a:stretch>
            <a:fillRect/>
          </a:stretch>
        </p:blipFill>
        <p:spPr>
          <a:xfrm>
            <a:off x="3276600" y="2571750"/>
            <a:ext cx="838200" cy="557403"/>
          </a:xfrm>
          <a:prstGeom prst="rect">
            <a:avLst/>
          </a:prstGeom>
        </p:spPr>
      </p:pic>
      <p:pic>
        <p:nvPicPr>
          <p:cNvPr id="45" name="Picture 44" descr="pbvpbh (Custom).jpg"/>
          <p:cNvPicPr>
            <a:picLocks noChangeAspect="1"/>
          </p:cNvPicPr>
          <p:nvPr/>
        </p:nvPicPr>
        <p:blipFill>
          <a:blip r:embed="rId12"/>
          <a:stretch>
            <a:fillRect/>
          </a:stretch>
        </p:blipFill>
        <p:spPr>
          <a:xfrm>
            <a:off x="6400800" y="1352550"/>
            <a:ext cx="903654" cy="704850"/>
          </a:xfrm>
          <a:prstGeom prst="rect">
            <a:avLst/>
          </a:prstGeom>
        </p:spPr>
      </p:pic>
      <p:pic>
        <p:nvPicPr>
          <p:cNvPr id="46" name="Picture 45" descr="pcr4t (Custom).jpg"/>
          <p:cNvPicPr>
            <a:picLocks noChangeAspect="1"/>
          </p:cNvPicPr>
          <p:nvPr/>
        </p:nvPicPr>
        <p:blipFill>
          <a:blip r:embed="rId13"/>
          <a:stretch>
            <a:fillRect/>
          </a:stretch>
        </p:blipFill>
        <p:spPr>
          <a:xfrm>
            <a:off x="3200400" y="1352550"/>
            <a:ext cx="983226" cy="762000"/>
          </a:xfrm>
          <a:prstGeom prst="rect">
            <a:avLst/>
          </a:prstGeom>
        </p:spPr>
      </p:pic>
      <p:pic>
        <p:nvPicPr>
          <p:cNvPr id="47" name="Picture 46" descr="ps (Custom).jpg"/>
          <p:cNvPicPr>
            <a:picLocks noChangeAspect="1"/>
          </p:cNvPicPr>
          <p:nvPr/>
        </p:nvPicPr>
        <p:blipFill>
          <a:blip r:embed="rId14"/>
          <a:stretch>
            <a:fillRect/>
          </a:stretch>
        </p:blipFill>
        <p:spPr>
          <a:xfrm>
            <a:off x="6400800" y="3562350"/>
            <a:ext cx="868101" cy="685800"/>
          </a:xfrm>
          <a:prstGeom prst="rect">
            <a:avLst/>
          </a:prstGeom>
        </p:spPr>
      </p:pic>
      <p:pic>
        <p:nvPicPr>
          <p:cNvPr id="48" name="Picture 47" descr="uhps (Custom).jpg"/>
          <p:cNvPicPr>
            <a:picLocks noChangeAspect="1"/>
          </p:cNvPicPr>
          <p:nvPr/>
        </p:nvPicPr>
        <p:blipFill>
          <a:blip r:embed="rId15"/>
          <a:stretch>
            <a:fillRect/>
          </a:stretch>
        </p:blipFill>
        <p:spPr>
          <a:xfrm>
            <a:off x="4953000" y="3638550"/>
            <a:ext cx="812800" cy="609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sset template">
  <a:themeElements>
    <a:clrScheme name="Custom 347">
      <a:dk1>
        <a:srgbClr val="434343"/>
      </a:dk1>
      <a:lt1>
        <a:srgbClr val="FFFFFF"/>
      </a:lt1>
      <a:dk2>
        <a:srgbClr val="D9D9D9"/>
      </a:dk2>
      <a:lt2>
        <a:srgbClr val="FFFFFF"/>
      </a:lt2>
      <a:accent1>
        <a:srgbClr val="FFB000"/>
      </a:accent1>
      <a:accent2>
        <a:srgbClr val="FFE19E"/>
      </a:accent2>
      <a:accent3>
        <a:srgbClr val="6D9EEB"/>
      </a:accent3>
      <a:accent4>
        <a:srgbClr val="C9DAF8"/>
      </a:accent4>
      <a:accent5>
        <a:srgbClr val="93C47D"/>
      </a:accent5>
      <a:accent6>
        <a:srgbClr val="D9EAD3"/>
      </a:accent6>
      <a:hlink>
        <a:srgbClr val="FF99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722</Words>
  <Application>Microsoft Office PowerPoint</Application>
  <PresentationFormat>On-screen Show (16:9)</PresentationFormat>
  <Paragraphs>222</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Barlow</vt:lpstr>
      <vt:lpstr>Basset template</vt:lpstr>
      <vt:lpstr>RARA ELECTRONICS LLC</vt:lpstr>
      <vt:lpstr>COMPANY INTRODUCTION</vt:lpstr>
      <vt:lpstr>BUSINESS PROFILE</vt:lpstr>
      <vt:lpstr>CORPORATE STRUCTURE</vt:lpstr>
      <vt:lpstr>CEO’S MESSAGE</vt:lpstr>
      <vt:lpstr>STANDARDS AND QUALITY ASSURANCES</vt:lpstr>
      <vt:lpstr>APPLICATION: Pre-charge</vt:lpstr>
      <vt:lpstr>APPLICATION: Automotive</vt:lpstr>
      <vt:lpstr>APPLICATION: Battery Testers</vt:lpstr>
      <vt:lpstr>APPLICATION: Braking (1/2)</vt:lpstr>
      <vt:lpstr>APPLICATION: Braking (2/2)</vt:lpstr>
      <vt:lpstr>APPLICATION: SMD (1/3) </vt:lpstr>
      <vt:lpstr>APPLICATION: SMD (2/3)</vt:lpstr>
      <vt:lpstr>APPLICATION: SMD (3/3)</vt:lpstr>
      <vt:lpstr>APPLICATION: Loadbanks</vt:lpstr>
      <vt:lpstr>FACTORY TOUR</vt:lpstr>
      <vt:lpstr>BUILDING AND HEAD OFFICE</vt:lpstr>
      <vt:lpstr>ADMINISTRATION</vt:lpstr>
      <vt:lpstr>EDUCATION CENTER</vt:lpstr>
      <vt:lpstr>MEETING ROOM</vt:lpstr>
      <vt:lpstr>ELEMENT PRODUCTION</vt:lpstr>
      <vt:lpstr>ASSEMBLY AND MOLDING</vt:lpstr>
      <vt:lpstr>MOLDING ROOM</vt:lpstr>
      <vt:lpstr>QUALITY ASSURANCE AND PACKAGING</vt:lpstr>
      <vt:lpstr>EXPORT SALES DATA</vt:lpstr>
      <vt:lpstr>DOMESTIC SALES DATA</vt:lpstr>
      <vt:lpstr>SALES BY REGION</vt:lpstr>
      <vt:lpstr>SALES BY PRODUCT</vt:lpstr>
      <vt:lpstr>LOCATION AND CONTACT INFORMATION</vt:lpstr>
      <vt:lpstr>Keys to business success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Mark Wingate</dc:creator>
  <cp:lastModifiedBy>Mark Wingate</cp:lastModifiedBy>
  <cp:revision>74</cp:revision>
  <dcterms:modified xsi:type="dcterms:W3CDTF">2023-06-07T07:52:19Z</dcterms:modified>
</cp:coreProperties>
</file>